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8.xml" ContentType="application/vnd.openxmlformats-officedocument.presentationml.notesSlide+xml"/>
  <Override PartName="/ppt/charts/chart4.xml" ContentType="application/vnd.openxmlformats-officedocument.drawingml.chart+xml"/>
  <Override PartName="/ppt/notesSlides/notesSlide29.xml" ContentType="application/vnd.openxmlformats-officedocument.presentationml.notesSlide+xml"/>
  <Override PartName="/ppt/charts/chart5.xml" ContentType="application/vnd.openxmlformats-officedocument.drawingml.chart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5" r:id="rId2"/>
  </p:sldMasterIdLst>
  <p:notesMasterIdLst>
    <p:notesMasterId r:id="rId80"/>
  </p:notesMasterIdLst>
  <p:handoutMasterIdLst>
    <p:handoutMasterId r:id="rId81"/>
  </p:handoutMasterIdLst>
  <p:sldIdLst>
    <p:sldId id="329" r:id="rId3"/>
    <p:sldId id="492" r:id="rId4"/>
    <p:sldId id="417" r:id="rId5"/>
    <p:sldId id="412" r:id="rId6"/>
    <p:sldId id="419" r:id="rId7"/>
    <p:sldId id="420" r:id="rId8"/>
    <p:sldId id="421" r:id="rId9"/>
    <p:sldId id="422" r:id="rId10"/>
    <p:sldId id="513" r:id="rId11"/>
    <p:sldId id="426" r:id="rId12"/>
    <p:sldId id="514" r:id="rId13"/>
    <p:sldId id="423" r:id="rId14"/>
    <p:sldId id="449" r:id="rId15"/>
    <p:sldId id="403" r:id="rId16"/>
    <p:sldId id="450" r:id="rId17"/>
    <p:sldId id="452" r:id="rId18"/>
    <p:sldId id="453" r:id="rId19"/>
    <p:sldId id="454" r:id="rId20"/>
    <p:sldId id="455" r:id="rId21"/>
    <p:sldId id="456" r:id="rId22"/>
    <p:sldId id="457" r:id="rId23"/>
    <p:sldId id="458" r:id="rId24"/>
    <p:sldId id="459" r:id="rId25"/>
    <p:sldId id="460" r:id="rId26"/>
    <p:sldId id="461" r:id="rId27"/>
    <p:sldId id="451" r:id="rId28"/>
    <p:sldId id="462" r:id="rId29"/>
    <p:sldId id="288" r:id="rId30"/>
    <p:sldId id="522" r:id="rId31"/>
    <p:sldId id="523" r:id="rId32"/>
    <p:sldId id="364" r:id="rId33"/>
    <p:sldId id="365" r:id="rId34"/>
    <p:sldId id="527" r:id="rId35"/>
    <p:sldId id="528" r:id="rId36"/>
    <p:sldId id="530" r:id="rId37"/>
    <p:sldId id="427" r:id="rId38"/>
    <p:sldId id="468" r:id="rId39"/>
    <p:sldId id="467" r:id="rId40"/>
    <p:sldId id="428" r:id="rId41"/>
    <p:sldId id="471" r:id="rId42"/>
    <p:sldId id="472" r:id="rId43"/>
    <p:sldId id="474" r:id="rId44"/>
    <p:sldId id="476" r:id="rId45"/>
    <p:sldId id="477" r:id="rId46"/>
    <p:sldId id="478" r:id="rId47"/>
    <p:sldId id="479" r:id="rId48"/>
    <p:sldId id="480" r:id="rId49"/>
    <p:sldId id="475" r:id="rId50"/>
    <p:sldId id="481" r:id="rId51"/>
    <p:sldId id="473" r:id="rId52"/>
    <p:sldId id="482" r:id="rId53"/>
    <p:sldId id="483" r:id="rId54"/>
    <p:sldId id="526" r:id="rId55"/>
    <p:sldId id="524" r:id="rId56"/>
    <p:sldId id="463" r:id="rId57"/>
    <p:sldId id="464" r:id="rId58"/>
    <p:sldId id="529" r:id="rId59"/>
    <p:sldId id="525" r:id="rId60"/>
    <p:sldId id="465" r:id="rId61"/>
    <p:sldId id="485" r:id="rId62"/>
    <p:sldId id="486" r:id="rId63"/>
    <p:sldId id="487" r:id="rId64"/>
    <p:sldId id="488" r:id="rId65"/>
    <p:sldId id="489" r:id="rId66"/>
    <p:sldId id="490" r:id="rId67"/>
    <p:sldId id="491" r:id="rId68"/>
    <p:sldId id="400" r:id="rId69"/>
    <p:sldId id="499" r:id="rId70"/>
    <p:sldId id="500" r:id="rId71"/>
    <p:sldId id="501" r:id="rId72"/>
    <p:sldId id="502" r:id="rId73"/>
    <p:sldId id="504" r:id="rId74"/>
    <p:sldId id="466" r:id="rId75"/>
    <p:sldId id="515" r:id="rId76"/>
    <p:sldId id="516" r:id="rId77"/>
    <p:sldId id="469" r:id="rId78"/>
    <p:sldId id="470" r:id="rId79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61" autoAdjust="0"/>
    <p:restoredTop sz="87416" autoAdjust="0"/>
  </p:normalViewPr>
  <p:slideViewPr>
    <p:cSldViewPr snapToGrid="0" snapToObjects="1">
      <p:cViewPr varScale="1">
        <p:scale>
          <a:sx n="89" d="100"/>
          <a:sy n="89" d="100"/>
        </p:scale>
        <p:origin x="1896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72"/>
    </p:cViewPr>
  </p:sorterViewPr>
  <p:notesViewPr>
    <p:cSldViewPr snapToGrid="0" snapToObjects="1">
      <p:cViewPr varScale="1">
        <p:scale>
          <a:sx n="72" d="100"/>
          <a:sy n="72" d="100"/>
        </p:scale>
        <p:origin x="-231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shiz-k:Google%20&#12489;&#12521;&#12452;&#12502;:RIST:&#12504;&#12523;&#12503;&#12487;&#12473;&#12463;:&#26085;&#31435;&#22269;&#38555;&#38651;&#27671;:PWscf&#24615;&#33021;&#24773;&#22577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shiz-k:Google%20&#12489;&#12521;&#12452;&#12502;:RIST:&#12450;&#12503;&#12522;&#25972;&#20633;:H29:QE:Quantum%20ESPRESSOv6.2&#12398;&#12487;&#12540;&#12479;&#12398;&#12414;&#12392;&#12417;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shiz-k:Google%20&#12489;&#12521;&#12452;&#12502;:RIST:&#12450;&#12503;&#12522;&#25972;&#20633;:H29:QE:Quantum%20ESPRESSOv6.2&#12398;&#12487;&#12540;&#12479;&#12398;&#12414;&#12392;&#12417;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shiz-k:Google%20&#12489;&#12521;&#12452;&#12502;:iDFT:iDFT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shiz-k:Google%20&#12489;&#12521;&#12452;&#12502;:iDFT:iDF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600"/>
            </a:pPr>
            <a:r>
              <a:rPr lang="ja-JP" altLang="en-US" sz="1600"/>
              <a:t>「京」</a:t>
            </a:r>
            <a:endParaRPr lang="en-US" altLang="ja-JP" sz="1600"/>
          </a:p>
        </c:rich>
      </c:tx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QEの性能情報!$P$8</c:f>
              <c:strCache>
                <c:ptCount val="1"/>
                <c:pt idx="0">
                  <c:v>Wall time [sec]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1"/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QEの性能情報!$Q$7:$V$7</c:f>
              <c:strCache>
                <c:ptCount val="6"/>
                <c:pt idx="0">
                  <c:v>1 (8)</c:v>
                </c:pt>
                <c:pt idx="1">
                  <c:v>2 (16)</c:v>
                </c:pt>
                <c:pt idx="2">
                  <c:v>4 (32)</c:v>
                </c:pt>
                <c:pt idx="3">
                  <c:v>8 (64)</c:v>
                </c:pt>
                <c:pt idx="4">
                  <c:v>12 (96)</c:v>
                </c:pt>
                <c:pt idx="5">
                  <c:v>24 (192)</c:v>
                </c:pt>
              </c:strCache>
            </c:strRef>
          </c:cat>
          <c:val>
            <c:numRef>
              <c:f>QEの性能情報!$Q$8:$V$8</c:f>
              <c:numCache>
                <c:formatCode>General</c:formatCode>
                <c:ptCount val="6"/>
                <c:pt idx="0">
                  <c:v>40.93</c:v>
                </c:pt>
                <c:pt idx="1">
                  <c:v>21.32</c:v>
                </c:pt>
                <c:pt idx="2">
                  <c:v>12.09</c:v>
                </c:pt>
                <c:pt idx="3">
                  <c:v>8.0299999999999994</c:v>
                </c:pt>
                <c:pt idx="4">
                  <c:v>7.55</c:v>
                </c:pt>
                <c:pt idx="5">
                  <c:v>6.81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AC-D949-A49F-9DB8CAE2C14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147445224"/>
        <c:axId val="2147448264"/>
      </c:barChart>
      <c:catAx>
        <c:axId val="21474452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en-US" sz="1400" dirty="0" err="1"/>
                  <a:t>ノード数（</a:t>
                </a:r>
                <a:r>
                  <a:rPr lang="en-US" altLang="ja-JP" sz="1400" dirty="0" err="1"/>
                  <a:t>MPI</a:t>
                </a:r>
                <a:r>
                  <a:rPr lang="ja-JP" altLang="en-US" sz="1400" dirty="0"/>
                  <a:t>プロセス数）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ja-JP"/>
          </a:p>
        </c:txPr>
        <c:crossAx val="2147448264"/>
        <c:crosses val="autoZero"/>
        <c:auto val="1"/>
        <c:lblAlgn val="ctr"/>
        <c:lblOffset val="100"/>
        <c:noMultiLvlLbl val="0"/>
      </c:catAx>
      <c:valAx>
        <c:axId val="2147448264"/>
        <c:scaling>
          <c:orientation val="minMax"/>
          <c:max val="41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altLang="ja-JP" sz="1400"/>
                  <a:t>Wall time [sec]</a:t>
                </a:r>
                <a:endParaRPr lang="ja-JP" altLang="en-US" sz="1400"/>
              </a:p>
            </c:rich>
          </c:tx>
          <c:overlay val="0"/>
        </c:title>
        <c:numFmt formatCode="0_ " sourceLinked="0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ja-JP"/>
          </a:p>
        </c:txPr>
        <c:crossAx val="214744522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PSIWAT_time!$O$8</c:f>
              <c:strCache>
                <c:ptCount val="1"/>
                <c:pt idx="0">
                  <c:v>Wall time [sec]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1"/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PSIWAT_time!$Q$22:$X$22</c:f>
              <c:numCache>
                <c:formatCode>General</c:formatCode>
                <c:ptCount val="8"/>
                <c:pt idx="0">
                  <c:v>12</c:v>
                </c:pt>
                <c:pt idx="1">
                  <c:v>24</c:v>
                </c:pt>
                <c:pt idx="2">
                  <c:v>48</c:v>
                </c:pt>
                <c:pt idx="3">
                  <c:v>96</c:v>
                </c:pt>
                <c:pt idx="4">
                  <c:v>144</c:v>
                </c:pt>
                <c:pt idx="5">
                  <c:v>192</c:v>
                </c:pt>
                <c:pt idx="6">
                  <c:v>288</c:v>
                </c:pt>
                <c:pt idx="7">
                  <c:v>384</c:v>
                </c:pt>
              </c:numCache>
            </c:numRef>
          </c:cat>
          <c:val>
            <c:numRef>
              <c:f>PSIWAT_time!$Q$23:$X$23</c:f>
              <c:numCache>
                <c:formatCode>#,##0_ </c:formatCode>
                <c:ptCount val="8"/>
                <c:pt idx="0">
                  <c:v>6679</c:v>
                </c:pt>
                <c:pt idx="1">
                  <c:v>3658</c:v>
                </c:pt>
                <c:pt idx="2">
                  <c:v>2188</c:v>
                </c:pt>
                <c:pt idx="3">
                  <c:v>1362</c:v>
                </c:pt>
                <c:pt idx="4">
                  <c:v>1017</c:v>
                </c:pt>
                <c:pt idx="5">
                  <c:v>988</c:v>
                </c:pt>
                <c:pt idx="6">
                  <c:v>794</c:v>
                </c:pt>
                <c:pt idx="7">
                  <c:v>787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59-A34E-87F6-AB688096F06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-2137385128"/>
        <c:axId val="-2137374440"/>
      </c:barChart>
      <c:catAx>
        <c:axId val="-21373851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ja-JP" altLang="en-US" sz="1400"/>
                  <a:t>ノード数（＝</a:t>
                </a:r>
                <a:r>
                  <a:rPr lang="en-US" altLang="ja-JP" sz="1400"/>
                  <a:t>MPI</a:t>
                </a:r>
                <a:r>
                  <a:rPr lang="ja-JP" altLang="en-US" sz="1400"/>
                  <a:t>プロセス数）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ja-JP"/>
          </a:p>
        </c:txPr>
        <c:crossAx val="-2137374440"/>
        <c:crosses val="autoZero"/>
        <c:auto val="1"/>
        <c:lblAlgn val="ctr"/>
        <c:lblOffset val="100"/>
        <c:noMultiLvlLbl val="0"/>
      </c:catAx>
      <c:valAx>
        <c:axId val="-2137374440"/>
        <c:scaling>
          <c:orientation val="minMax"/>
          <c:max val="4000"/>
          <c:min val="0"/>
        </c:scaling>
        <c:delete val="1"/>
        <c:axPos val="l"/>
        <c:majorGridlines/>
        <c:numFmt formatCode="0_ " sourceLinked="0"/>
        <c:majorTickMark val="out"/>
        <c:minorTickMark val="none"/>
        <c:tickLblPos val="nextTo"/>
        <c:crossAx val="-2137385128"/>
        <c:crosses val="autoZero"/>
        <c:crossBetween val="between"/>
        <c:majorUnit val="1000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PSIWAT_time!$O$8</c:f>
              <c:strCache>
                <c:ptCount val="1"/>
                <c:pt idx="0">
                  <c:v>Wall time [sec]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1"/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PSIWAT_time!$Q$7:$U$7</c:f>
              <c:strCache>
                <c:ptCount val="5"/>
                <c:pt idx="0">
                  <c:v>12 (96)</c:v>
                </c:pt>
                <c:pt idx="1">
                  <c:v>24 (192)</c:v>
                </c:pt>
                <c:pt idx="2">
                  <c:v>48 (384)</c:v>
                </c:pt>
                <c:pt idx="3">
                  <c:v>96 (768)</c:v>
                </c:pt>
                <c:pt idx="4">
                  <c:v>144 (1152)</c:v>
                </c:pt>
              </c:strCache>
            </c:strRef>
          </c:cat>
          <c:val>
            <c:numRef>
              <c:f>PSIWAT_time!$Q$8:$U$8</c:f>
              <c:numCache>
                <c:formatCode>#,##0_ </c:formatCode>
                <c:ptCount val="5"/>
                <c:pt idx="0">
                  <c:v>4005</c:v>
                </c:pt>
                <c:pt idx="1">
                  <c:v>2167</c:v>
                </c:pt>
                <c:pt idx="2">
                  <c:v>1385</c:v>
                </c:pt>
                <c:pt idx="3">
                  <c:v>1236</c:v>
                </c:pt>
                <c:pt idx="4">
                  <c:v>1206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FC-CE47-9868-7E1CED1AEC6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-2137353832"/>
        <c:axId val="-2137343384"/>
      </c:barChart>
      <c:catAx>
        <c:axId val="-21373538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ja-JP" altLang="en-US" sz="1400"/>
                  <a:t>ノード数（</a:t>
                </a:r>
                <a:r>
                  <a:rPr lang="en-US" altLang="ja-JP" sz="1400"/>
                  <a:t>MPI</a:t>
                </a:r>
                <a:r>
                  <a:rPr lang="ja-JP" altLang="en-US" sz="1400"/>
                  <a:t>プロセス数）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ja-JP"/>
          </a:p>
        </c:txPr>
        <c:crossAx val="-2137343384"/>
        <c:crosses val="autoZero"/>
        <c:auto val="1"/>
        <c:lblAlgn val="ctr"/>
        <c:lblOffset val="100"/>
        <c:noMultiLvlLbl val="0"/>
      </c:catAx>
      <c:valAx>
        <c:axId val="-2137343384"/>
        <c:scaling>
          <c:orientation val="minMax"/>
          <c:max val="40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altLang="ja-JP" sz="1400"/>
                  <a:t>Wall time [sec]</a:t>
                </a:r>
                <a:endParaRPr lang="ja-JP" altLang="en-US" sz="1400"/>
              </a:p>
            </c:rich>
          </c:tx>
          <c:overlay val="0"/>
        </c:title>
        <c:numFmt formatCode="0_ " sourceLinked="0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ja-JP"/>
          </a:p>
        </c:txPr>
        <c:crossAx val="-2137353832"/>
        <c:crosses val="autoZero"/>
        <c:crossBetween val="between"/>
        <c:majorUnit val="1000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'オプションなし (2)'!$C$2</c:f>
              <c:strCache>
                <c:ptCount val="1"/>
                <c:pt idx="0">
                  <c:v>Total run time</c:v>
                </c:pt>
              </c:strCache>
            </c:strRef>
          </c:tx>
          <c:spPr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 b="1"/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'オプションなし (2)'!$B$3:$B$8</c:f>
              <c:numCache>
                <c:formatCode>General</c:formatCode>
                <c:ptCount val="6"/>
                <c:pt idx="0">
                  <c:v>24</c:v>
                </c:pt>
                <c:pt idx="1">
                  <c:v>48</c:v>
                </c:pt>
                <c:pt idx="2">
                  <c:v>96</c:v>
                </c:pt>
                <c:pt idx="3">
                  <c:v>192</c:v>
                </c:pt>
                <c:pt idx="4">
                  <c:v>288</c:v>
                </c:pt>
                <c:pt idx="5">
                  <c:v>384</c:v>
                </c:pt>
              </c:numCache>
            </c:numRef>
          </c:cat>
          <c:val>
            <c:numRef>
              <c:f>'オプションなし (2)'!$C$3:$C$8</c:f>
              <c:numCache>
                <c:formatCode>General</c:formatCode>
                <c:ptCount val="6"/>
                <c:pt idx="0">
                  <c:v>4740</c:v>
                </c:pt>
                <c:pt idx="1">
                  <c:v>2899</c:v>
                </c:pt>
                <c:pt idx="2">
                  <c:v>1871</c:v>
                </c:pt>
                <c:pt idx="3">
                  <c:v>1336</c:v>
                </c:pt>
                <c:pt idx="4">
                  <c:v>1286</c:v>
                </c:pt>
                <c:pt idx="5">
                  <c:v>1256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0B-8C4F-BAB8-36661F5A37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8742216"/>
        <c:axId val="-2138748648"/>
      </c:barChart>
      <c:catAx>
        <c:axId val="-21387422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altLang="ja-JP" sz="1600" b="1" i="0" baseline="0">
                    <a:effectLst/>
                  </a:rPr>
                  <a:t>Number of nodes</a:t>
                </a:r>
                <a:r>
                  <a:rPr lang="ja-JP" altLang="en-US" sz="1600" b="1" i="0" baseline="0">
                    <a:effectLst/>
                  </a:rPr>
                  <a:t>（＝</a:t>
                </a:r>
                <a:r>
                  <a:rPr lang="en-US" altLang="ja-JP" sz="1600" b="1" i="0" baseline="0">
                    <a:effectLst/>
                  </a:rPr>
                  <a:t>MPI processes</a:t>
                </a:r>
                <a:r>
                  <a:rPr lang="ja-JP" altLang="en-US" sz="1600" b="1" i="0" baseline="0">
                    <a:effectLst/>
                  </a:rPr>
                  <a:t>）</a:t>
                </a:r>
                <a:endParaRPr lang="ja-JP" altLang="en-US" sz="1600">
                  <a:effectLst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ja-JP"/>
          </a:p>
        </c:txPr>
        <c:crossAx val="-2138748648"/>
        <c:crosses val="autoZero"/>
        <c:auto val="1"/>
        <c:lblAlgn val="ctr"/>
        <c:lblOffset val="100"/>
        <c:noMultiLvlLbl val="0"/>
      </c:catAx>
      <c:valAx>
        <c:axId val="-2138748648"/>
        <c:scaling>
          <c:orientation val="minMax"/>
          <c:max val="48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pt-BR" sz="1600" b="1" i="0" baseline="0">
                    <a:effectLst/>
                  </a:rPr>
                  <a:t>Elapsed time</a:t>
                </a:r>
                <a:r>
                  <a:rPr lang="pt-BR" altLang="ja-JP" sz="1600" b="1" i="0" baseline="0">
                    <a:effectLst/>
                  </a:rPr>
                  <a:t> [sec]</a:t>
                </a:r>
                <a:endParaRPr lang="pt-BR" altLang="ja-JP" sz="1600">
                  <a:effectLst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ja-JP"/>
          </a:p>
        </c:txPr>
        <c:crossAx val="-2138742216"/>
        <c:crosses val="autoZero"/>
        <c:crossBetween val="between"/>
        <c:majorUnit val="1000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'(8,8,16)'!$C$2</c:f>
              <c:strCache>
                <c:ptCount val="1"/>
                <c:pt idx="0">
                  <c:v>Total run time</c:v>
                </c:pt>
              </c:strCache>
            </c:strRef>
          </c:tx>
          <c:spPr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 b="1"/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'(8,8,16)'!$B$3:$B$8</c:f>
              <c:strCache>
                <c:ptCount val="6"/>
                <c:pt idx="0">
                  <c:v>192</c:v>
                </c:pt>
                <c:pt idx="1">
                  <c:v>192_x000d_(-nk 8 -nt 8 -nd 16)</c:v>
                </c:pt>
                <c:pt idx="2">
                  <c:v>288</c:v>
                </c:pt>
                <c:pt idx="3">
                  <c:v>384</c:v>
                </c:pt>
                <c:pt idx="4">
                  <c:v>2304</c:v>
                </c:pt>
                <c:pt idx="5">
                  <c:v>2304_x000d_(-nk 8 -nt 8 -nd 16)</c:v>
                </c:pt>
              </c:strCache>
            </c:strRef>
          </c:cat>
          <c:val>
            <c:numRef>
              <c:f>'(8,8,16)'!$C$3:$C$8</c:f>
              <c:numCache>
                <c:formatCode>General</c:formatCode>
                <c:ptCount val="6"/>
                <c:pt idx="0">
                  <c:v>1336</c:v>
                </c:pt>
                <c:pt idx="1">
                  <c:v>845</c:v>
                </c:pt>
                <c:pt idx="2">
                  <c:v>1286</c:v>
                </c:pt>
                <c:pt idx="3">
                  <c:v>1256</c:v>
                </c:pt>
                <c:pt idx="4">
                  <c:v>2863</c:v>
                </c:pt>
                <c:pt idx="5">
                  <c:v>482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BB-3A4D-9771-5204F5532B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8880328"/>
        <c:axId val="-2138888696"/>
      </c:barChart>
      <c:catAx>
        <c:axId val="-21388803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1600" b="1" i="0" baseline="0" dirty="0">
                    <a:effectLst/>
                  </a:rPr>
                  <a:t>Number of nodes</a:t>
                </a:r>
                <a:r>
                  <a:rPr lang="ja-JP" altLang="en-US" sz="1600" b="1" i="0" baseline="0" dirty="0">
                    <a:effectLst/>
                  </a:rPr>
                  <a:t>（＝</a:t>
                </a:r>
                <a:r>
                  <a:rPr lang="en-US" altLang="ja-JP" sz="1600" b="1" i="0" baseline="0" dirty="0">
                    <a:effectLst/>
                  </a:rPr>
                  <a:t>MPI processes</a:t>
                </a:r>
                <a:r>
                  <a:rPr lang="ja-JP" altLang="en-US" sz="1600" b="1" i="0" baseline="0" dirty="0">
                    <a:effectLst/>
                  </a:rPr>
                  <a:t>）</a:t>
                </a:r>
                <a:endParaRPr lang="en-US" altLang="ja-JP" sz="1600" b="1" i="0" baseline="0" dirty="0">
                  <a:effectLst/>
                </a:endParaRPr>
              </a:p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kumimoji="1" lang="en-US" altLang="en-US" sz="1600" b="1" i="0" baseline="0" dirty="0">
                    <a:effectLst/>
                  </a:rPr>
                  <a:t>option</a:t>
                </a:r>
                <a:r>
                  <a:rPr kumimoji="1" lang="ja-JP" altLang="en-US" sz="1600" b="1" i="0" baseline="0" dirty="0">
                    <a:effectLst/>
                  </a:rPr>
                  <a:t>（</a:t>
                </a:r>
                <a:r>
                  <a:rPr kumimoji="1" lang="en-US" altLang="ja-JP" sz="1600" b="1" i="0" baseline="0" dirty="0">
                    <a:effectLst/>
                  </a:rPr>
                  <a:t>−</a:t>
                </a:r>
                <a:r>
                  <a:rPr kumimoji="1" lang="en-US" altLang="ja-JP" sz="1600" b="1" i="0" baseline="0" dirty="0" err="1">
                    <a:effectLst/>
                  </a:rPr>
                  <a:t>nk</a:t>
                </a:r>
                <a:r>
                  <a:rPr kumimoji="1" lang="en-US" altLang="ja-JP" sz="1600" b="1" i="0" baseline="0" dirty="0">
                    <a:effectLst/>
                  </a:rPr>
                  <a:t>, −</a:t>
                </a:r>
                <a:r>
                  <a:rPr kumimoji="1" lang="en-US" altLang="ja-JP" sz="1600" b="1" i="0" baseline="0" dirty="0" err="1">
                    <a:effectLst/>
                  </a:rPr>
                  <a:t>nt</a:t>
                </a:r>
                <a:r>
                  <a:rPr kumimoji="1" lang="en-US" altLang="ja-JP" sz="1600" b="1" i="0" baseline="0" dirty="0">
                    <a:effectLst/>
                  </a:rPr>
                  <a:t>, −</a:t>
                </a:r>
                <a:r>
                  <a:rPr kumimoji="1" lang="en-US" altLang="ja-JP" sz="1600" b="1" i="0" baseline="0" dirty="0" err="1">
                    <a:effectLst/>
                  </a:rPr>
                  <a:t>nd</a:t>
                </a:r>
                <a:r>
                  <a:rPr kumimoji="1" lang="ja-JP" altLang="en-US" sz="1600" b="1" i="0" baseline="0" dirty="0">
                    <a:effectLst/>
                  </a:rPr>
                  <a:t>） </a:t>
                </a:r>
                <a:endParaRPr lang="ja-JP" altLang="en-US" sz="1600" dirty="0">
                  <a:effectLst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350" b="1"/>
            </a:pPr>
            <a:endParaRPr lang="ja-JP"/>
          </a:p>
        </c:txPr>
        <c:crossAx val="-2138888696"/>
        <c:crosses val="autoZero"/>
        <c:auto val="1"/>
        <c:lblAlgn val="ctr"/>
        <c:lblOffset val="100"/>
        <c:noMultiLvlLbl val="0"/>
      </c:catAx>
      <c:valAx>
        <c:axId val="-2138888696"/>
        <c:scaling>
          <c:orientation val="minMax"/>
          <c:max val="30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altLang="pt-BR" sz="1400" b="1" i="0" baseline="0">
                    <a:effectLst/>
                  </a:rPr>
                  <a:t>Elapsed time</a:t>
                </a:r>
                <a:r>
                  <a:rPr lang="pt-BR" altLang="ja-JP" sz="1400" b="1" i="0" baseline="0">
                    <a:effectLst/>
                  </a:rPr>
                  <a:t> [sec]</a:t>
                </a:r>
                <a:endParaRPr lang="pt-BR" altLang="ja-JP" sz="1400">
                  <a:effectLst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ja-JP"/>
          </a:p>
        </c:txPr>
        <c:crossAx val="-2138880328"/>
        <c:crosses val="autoZero"/>
        <c:crossBetween val="between"/>
        <c:majorUnit val="1000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sz="80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7CC1B-517A-1049-A8BD-3F350744D516}" type="datetimeFigureOut">
              <a:rPr kumimoji="1" lang="ja-JP" altLang="en-US" sz="800" smtClean="0"/>
              <a:pPr/>
              <a:t>2020/4/10</a:t>
            </a:fld>
            <a:endParaRPr kumimoji="1" lang="ja-JP" altLang="en-US" sz="80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sz="80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92B88A-56B9-4E42-A9CD-FD8777F62E01}" type="slidenum">
              <a:rPr kumimoji="1" lang="ja-JP" altLang="en-US" sz="800" smtClean="0"/>
              <a:pPr/>
              <a:t>‹#›</a:t>
            </a:fld>
            <a:endParaRPr kumimoji="1" lang="ja-JP" altLang="en-US" sz="800"/>
          </a:p>
        </p:txBody>
      </p:sp>
    </p:spTree>
    <p:extLst>
      <p:ext uri="{BB962C8B-B14F-4D97-AF65-F5344CB8AC3E}">
        <p14:creationId xmlns:p14="http://schemas.microsoft.com/office/powerpoint/2010/main" val="41272278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/>
            </a:lvl1pPr>
          </a:lstStyle>
          <a:p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/>
            </a:lvl1pPr>
          </a:lstStyle>
          <a:p>
            <a:fld id="{E46F0E0A-B150-354E-BA42-2968E1F2CCCC}" type="datetimeFigureOut">
              <a:rPr lang="ja-JP" altLang="en-US" smtClean="0"/>
              <a:pPr/>
              <a:t>2020/4/10</a:t>
            </a:fld>
            <a:endParaRPr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/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/>
            </a:lvl1pPr>
          </a:lstStyle>
          <a:p>
            <a:fld id="{6208FA52-6648-3346-AD91-4A0FC4E5F15C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094956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8FA52-6648-3346-AD91-4A0FC4E5F15C}" type="slidenum">
              <a:rPr kumimoji="1" lang="ja-JP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ja-JP" alt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432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8FA52-6648-3346-AD91-4A0FC4E5F15C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2357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8FA52-6648-3346-AD91-4A0FC4E5F15C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6836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8FA52-6648-3346-AD91-4A0FC4E5F15C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3381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8FA52-6648-3346-AD91-4A0FC4E5F15C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9073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8FA52-6648-3346-AD91-4A0FC4E5F15C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0625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08FA52-6648-3346-AD91-4A0FC4E5F15C}" type="slidenum">
              <a:rPr lang="ja-JP" altLang="en-US" smtClean="0"/>
              <a:pPr/>
              <a:t>36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2853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8FA52-6648-3346-AD91-4A0FC4E5F15C}" type="slidenum">
              <a:rPr lang="ja-JP" altLang="en-US" smtClean="0"/>
              <a:pPr/>
              <a:t>48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27324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08FA52-6648-3346-AD91-4A0FC4E5F15C}" type="slidenum">
              <a:rPr lang="ja-JP" altLang="en-US" smtClean="0"/>
              <a:pPr/>
              <a:t>53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63422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08FA52-6648-3346-AD91-4A0FC4E5F15C}" type="slidenum">
              <a:rPr lang="ja-JP" altLang="en-US" smtClean="0"/>
              <a:pPr/>
              <a:t>54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31679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8FA52-6648-3346-AD91-4A0FC4E5F15C}" type="slidenum">
              <a:rPr kumimoji="1" lang="ja-JP" altLang="en-US" smtClean="0"/>
              <a:pPr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2357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8FA52-6648-3346-AD91-4A0FC4E5F15C}" type="slidenum">
              <a:rPr kumimoji="1" lang="ja-JP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ja-JP" alt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74059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8FA52-6648-3346-AD91-4A0FC4E5F15C}" type="slidenum">
              <a:rPr kumimoji="1" lang="ja-JP" altLang="en-US" smtClean="0"/>
              <a:pPr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6836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08FA52-6648-3346-AD91-4A0FC4E5F15C}" type="slidenum">
              <a:rPr lang="ja-JP" altLang="en-US" smtClean="0"/>
              <a:pPr/>
              <a:t>57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85450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08FA52-6648-3346-AD91-4A0FC4E5F15C}" type="slidenum">
              <a:rPr lang="ja-JP" altLang="en-US" smtClean="0"/>
              <a:pPr/>
              <a:t>58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5863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8FA52-6648-3346-AD91-4A0FC4E5F15C}" type="slidenum">
              <a:rPr kumimoji="1" lang="ja-JP" altLang="en-US" smtClean="0"/>
              <a:pPr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23576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8FA52-6648-3346-AD91-4A0FC4E5F15C}" type="slidenum">
              <a:rPr lang="ja-JP" altLang="en-US" smtClean="0"/>
              <a:pPr/>
              <a:t>62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96447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8FA52-6648-3346-AD91-4A0FC4E5F15C}" type="slidenum">
              <a:rPr lang="ja-JP" altLang="en-US" smtClean="0"/>
              <a:pPr/>
              <a:t>63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859217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8FA52-6648-3346-AD91-4A0FC4E5F15C}" type="slidenum">
              <a:rPr lang="ja-JP" altLang="en-US" smtClean="0"/>
              <a:pPr/>
              <a:t>64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159692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lang="ja-JP" altLang="en-US" smtClean="0"/>
              <a:pPr/>
              <a:t>68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838819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5455-ED08-1D4D-BCC3-7E61736DD9C9}" type="slidenum">
              <a:rPr lang="uk-UA" smtClean="0"/>
              <a:pPr/>
              <a:t>69</a:t>
            </a:fld>
            <a:endParaRPr lang="uk-UA" altLang="ja-JP"/>
          </a:p>
        </p:txBody>
      </p:sp>
    </p:spTree>
    <p:extLst>
      <p:ext uri="{BB962C8B-B14F-4D97-AF65-F5344CB8AC3E}">
        <p14:creationId xmlns:p14="http://schemas.microsoft.com/office/powerpoint/2010/main" val="22635197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5455-ED08-1D4D-BCC3-7E61736DD9C9}" type="slidenum">
              <a:rPr lang="uk-UA" smtClean="0"/>
              <a:pPr/>
              <a:t>70</a:t>
            </a:fld>
            <a:endParaRPr lang="uk-UA" altLang="ja-JP"/>
          </a:p>
        </p:txBody>
      </p:sp>
    </p:spTree>
    <p:extLst>
      <p:ext uri="{BB962C8B-B14F-4D97-AF65-F5344CB8AC3E}">
        <p14:creationId xmlns:p14="http://schemas.microsoft.com/office/powerpoint/2010/main" val="2263519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8FA52-6648-3346-AD91-4A0FC4E5F15C}" type="slidenum">
              <a:rPr kumimoji="1" lang="ja-JP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ja-JP" alt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8809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5455-ED08-1D4D-BCC3-7E61736DD9C9}" type="slidenum">
              <a:rPr lang="uk-UA" smtClean="0"/>
              <a:pPr/>
              <a:t>71</a:t>
            </a:fld>
            <a:endParaRPr lang="uk-UA" altLang="ja-JP"/>
          </a:p>
        </p:txBody>
      </p:sp>
    </p:spTree>
    <p:extLst>
      <p:ext uri="{BB962C8B-B14F-4D97-AF65-F5344CB8AC3E}">
        <p14:creationId xmlns:p14="http://schemas.microsoft.com/office/powerpoint/2010/main" val="2263519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6730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6730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6730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8A6F7-A109-7D4B-BDAD-1B929D8A7E3D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6730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08FA52-6648-3346-AD91-4A0FC4E5F15C}" type="slidenum">
              <a:rPr lang="ja-JP" altLang="en-US" smtClean="0"/>
              <a:pPr/>
              <a:t>29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76657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08FA52-6648-3346-AD91-4A0FC4E5F15C}" type="slidenum">
              <a:rPr lang="ja-JP" altLang="en-US" smtClean="0"/>
              <a:pPr/>
              <a:t>30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04334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05101-966C-854C-BA73-3515E850E959}" type="datetime1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2073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7D0F-B1A3-E043-9ACA-451F33BA19C1}" type="datetime1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7300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F5BF-2B93-5247-9B44-B7AE25CC74C9}" type="datetime1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6258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811555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msi-logo-gree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2206" y="292889"/>
            <a:ext cx="1036826" cy="342910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xfrm>
            <a:off x="351479" y="6491883"/>
            <a:ext cx="169515" cy="17721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4" name="Shape 34"/>
          <p:cNvSpPr/>
          <p:nvPr/>
        </p:nvSpPr>
        <p:spPr>
          <a:xfrm>
            <a:off x="-2771" y="6437392"/>
            <a:ext cx="3992304" cy="28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algn="ctr" defTabSz="410751" hangingPunct="0"/>
            <a:r>
              <a:rPr kumimoji="0" kern="0">
                <a:solidFill>
                  <a:srgbClr val="000000"/>
                </a:solidFill>
              </a:rPr>
              <a:t>MateriApps, 2013-2017.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4937374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61BA-F6E0-6845-8880-0E96454347D4}" type="datetime1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890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21AEF-3A56-B743-A33A-9D2DDA96229E}" type="datetime1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638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4249-4FFC-3E4E-979D-EDF5C9D61A84}" type="datetime1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5781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46959-6D7D-8F40-83DA-E6B9AE88D2DC}" type="datetime1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3181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D40B8-F64C-D242-A5C8-AC533EBE1F6B}" type="datetime1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9699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274F-0C15-8F41-ABE6-FADC02829820}" type="datetime1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5505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A7AED-DDED-F847-9078-B1DF0C0D4AA1}" type="datetime1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7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A79D4-3E64-7441-84AC-07AD0B35D550}" type="datetime1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3801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97E79B2B-62E5-6B46-8CEE-63D42F8BE09F}" type="datetime1">
              <a:rPr lang="ja-JP" altLang="en-US" smtClean="0"/>
              <a:t>2020/4/10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AFDF1CC8-78FC-444A-A46F-F0C924EEE8A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7" name="図 6" descr="カラーロゴ_縦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400" y="0"/>
            <a:ext cx="73660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42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kumimoji="1" sz="4000" b="1" kern="1200">
          <a:solidFill>
            <a:schemeClr val="tx2"/>
          </a:solidFill>
          <a:latin typeface="+mn-lt"/>
          <a:ea typeface="+mn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5414" y="1205508"/>
            <a:ext cx="8233172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7" tIns="35717" rIns="35717" bIns="35717" anchor="ctr"/>
          <a:lstStyle/>
          <a:p>
            <a:pPr defTabSz="321457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46485" y="133945"/>
            <a:ext cx="7031850" cy="982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8" tIns="26788" rIns="26788" bIns="26788" anchor="b"/>
          <a:lstStyle/>
          <a:p>
            <a:r>
              <a:t>タイトルテキスト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08992" y="1348383"/>
            <a:ext cx="8126016" cy="4902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8" tIns="26788" rIns="26788" bIns="26788"/>
          <a:lstStyle/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5" name="Shape 5"/>
          <p:cNvSpPr/>
          <p:nvPr/>
        </p:nvSpPr>
        <p:spPr>
          <a:xfrm>
            <a:off x="-2771" y="6437392"/>
            <a:ext cx="3992304" cy="28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algn="ctr" defTabSz="410751" hangingPunct="0"/>
            <a:r>
              <a:rPr kumimoji="0" kern="0">
                <a:solidFill>
                  <a:srgbClr val="000000"/>
                </a:solidFill>
              </a:rPr>
              <a:t>MateriApps, 2013-2017. All rights reserved.</a:t>
            </a:r>
          </a:p>
        </p:txBody>
      </p:sp>
      <p:pic>
        <p:nvPicPr>
          <p:cNvPr id="6" name="cmsi-logo-green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22206" y="292889"/>
            <a:ext cx="1036826" cy="34291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348045" y="6493383"/>
            <a:ext cx="169515" cy="177210"/>
          </a:xfrm>
          <a:prstGeom prst="rect">
            <a:avLst/>
          </a:prstGeom>
          <a:ln w="12700">
            <a:miter lim="400000"/>
          </a:ln>
        </p:spPr>
        <p:txBody>
          <a:bodyPr wrap="none" lIns="26788" tIns="26788" rIns="26788" bIns="26788">
            <a:spAutoFit/>
          </a:bodyPr>
          <a:lstStyle>
            <a:lvl1pPr algn="r"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defTabSz="410751" hangingPunct="0"/>
            <a:fld id="{86CB4B4D-7CA3-9044-876B-883B54F8677D}" type="slidenum">
              <a:rPr kumimoji="0" kern="0">
                <a:solidFill>
                  <a:srgbClr val="000000"/>
                </a:solidFill>
              </a:rPr>
              <a:pPr defTabSz="410751" hangingPunct="0"/>
              <a:t>‹#›</a:t>
            </a:fld>
            <a:endParaRPr kumimoji="0"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95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ransition spd="med"/>
  <p:hf hdr="0" ftr="0" dt="0"/>
  <p:txStyles>
    <p:titleStyle>
      <a:lvl1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60729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21457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82186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42915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03643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964372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125101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285829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142870" marR="0" indent="-142870" algn="l" defTabSz="410751" latinLnBrk="0">
        <a:lnSpc>
          <a:spcPct val="100000"/>
        </a:lnSpc>
        <a:spcBef>
          <a:spcPts val="3445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383963" marR="0" indent="-142870" algn="l" defTabSz="410751" latinLnBrk="0">
        <a:lnSpc>
          <a:spcPct val="100000"/>
        </a:lnSpc>
        <a:spcBef>
          <a:spcPts val="3445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625056" marR="0" indent="-142870" algn="l" defTabSz="410751" latinLnBrk="0">
        <a:lnSpc>
          <a:spcPct val="100000"/>
        </a:lnSpc>
        <a:spcBef>
          <a:spcPts val="3445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866149" marR="0" indent="-142870" algn="l" defTabSz="410751" latinLnBrk="0">
        <a:lnSpc>
          <a:spcPct val="100000"/>
        </a:lnSpc>
        <a:spcBef>
          <a:spcPts val="3445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107242" marR="0" indent="-142870" algn="l" defTabSz="410751" latinLnBrk="0">
        <a:lnSpc>
          <a:spcPct val="100000"/>
        </a:lnSpc>
        <a:spcBef>
          <a:spcPts val="3445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348335" marR="0" indent="-142870" algn="l" defTabSz="410751" latinLnBrk="0">
        <a:lnSpc>
          <a:spcPct val="100000"/>
        </a:lnSpc>
        <a:spcBef>
          <a:spcPts val="3445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1589428" marR="0" indent="-142870" algn="l" defTabSz="410751" latinLnBrk="0">
        <a:lnSpc>
          <a:spcPct val="100000"/>
        </a:lnSpc>
        <a:spcBef>
          <a:spcPts val="3445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1830521" marR="0" indent="-142870" algn="l" defTabSz="410751" latinLnBrk="0">
        <a:lnSpc>
          <a:spcPct val="100000"/>
        </a:lnSpc>
        <a:spcBef>
          <a:spcPts val="3445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071614" marR="0" indent="-142870" algn="l" defTabSz="410751" latinLnBrk="0">
        <a:lnSpc>
          <a:spcPct val="100000"/>
        </a:lnSpc>
        <a:spcBef>
          <a:spcPts val="3445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160729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321457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482186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642915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803643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964372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125101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285829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1201043"/>
            <a:ext cx="9143999" cy="2399408"/>
          </a:xfrm>
        </p:spPr>
        <p:txBody>
          <a:bodyPr>
            <a:normAutofit/>
          </a:bodyPr>
          <a:lstStyle/>
          <a:p>
            <a:r>
              <a:rPr lang="ja-JP" altLang="en-US"/>
              <a:t>￼</a:t>
            </a:r>
            <a:r>
              <a:rPr lang="ja-JP" altLang="en-US">
                <a:solidFill>
                  <a:schemeClr val="accent1">
                    <a:lumMod val="50000"/>
                  </a:schemeClr>
                </a:solidFill>
              </a:rPr>
              <a:t>第</a:t>
            </a:r>
            <a:r>
              <a:rPr lang="en-US" altLang="ja-JP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ja-JP" altLang="en-US">
                <a:solidFill>
                  <a:schemeClr val="accent1">
                    <a:lumMod val="50000"/>
                  </a:schemeClr>
                </a:solidFill>
              </a:rPr>
              <a:t>回</a:t>
            </a:r>
            <a:r>
              <a:rPr lang="en-US" altLang="ja-JP" dirty="0">
                <a:solidFill>
                  <a:schemeClr val="accent1">
                    <a:lumMod val="50000"/>
                  </a:schemeClr>
                </a:solidFill>
              </a:rPr>
              <a:t>Quantum ESPRESSO</a:t>
            </a:r>
            <a:r>
              <a:rPr lang="ja-JP" altLang="en-US" dirty="0">
                <a:solidFill>
                  <a:schemeClr val="accent1">
                    <a:lumMod val="50000"/>
                  </a:schemeClr>
                </a:solidFill>
              </a:rPr>
              <a:t>入門講習会</a:t>
            </a:r>
            <a:endParaRPr kumimoji="1" lang="ja-JP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/>
              <a:t>高度情報科学技術研究機構（</a:t>
            </a:r>
            <a:r>
              <a:rPr lang="en-US" altLang="ja-JP" dirty="0"/>
              <a:t>RIST</a:t>
            </a:r>
            <a:r>
              <a:rPr lang="ja-JP" altLang="en-US" dirty="0"/>
              <a:t>）</a:t>
            </a:r>
            <a:endParaRPr lang="en-US" altLang="ja-JP" dirty="0"/>
          </a:p>
          <a:p>
            <a:r>
              <a:rPr lang="en-US" altLang="en-US" dirty="0"/>
              <a:t>利用支援部　吉澤香奈子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38131" y="113402"/>
            <a:ext cx="5764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ja-JP" sz="2400">
                <a:latin typeface="+mj-ea"/>
                <a:ea typeface="+mj-ea"/>
              </a:rPr>
              <a:t>2</a:t>
            </a:r>
            <a:r>
              <a:rPr lang="en-US" altLang="ja-JP" sz="2400" dirty="0">
                <a:latin typeface="+mj-ea"/>
                <a:ea typeface="+mj-ea"/>
              </a:rPr>
              <a:t>019</a:t>
            </a:r>
            <a:r>
              <a:rPr lang="ja-JP" altLang="en-US" sz="2400">
                <a:latin typeface="+mj-ea"/>
                <a:ea typeface="+mj-ea"/>
              </a:rPr>
              <a:t>年</a:t>
            </a:r>
            <a:r>
              <a:rPr lang="ja-JP" altLang="ja-JP" sz="2400">
                <a:latin typeface="+mj-ea"/>
                <a:ea typeface="+mj-ea"/>
              </a:rPr>
              <a:t>3</a:t>
            </a:r>
            <a:r>
              <a:rPr lang="ja-JP" altLang="en-US" sz="2400">
                <a:latin typeface="+mj-ea"/>
                <a:ea typeface="+mj-ea"/>
              </a:rPr>
              <a:t>月</a:t>
            </a:r>
            <a:r>
              <a:rPr lang="ja-JP" altLang="ja-JP" sz="2400">
                <a:latin typeface="+mj-ea"/>
                <a:ea typeface="+mj-ea"/>
              </a:rPr>
              <a:t>2</a:t>
            </a:r>
            <a:r>
              <a:rPr lang="en-US" altLang="ja-JP" sz="2400" dirty="0">
                <a:latin typeface="+mj-ea"/>
                <a:ea typeface="+mj-ea"/>
              </a:rPr>
              <a:t>8</a:t>
            </a:r>
            <a:r>
              <a:rPr lang="ja-JP" altLang="en-US" sz="2400">
                <a:latin typeface="+mj-ea"/>
                <a:ea typeface="+mj-ea"/>
              </a:rPr>
              <a:t>日（木）</a:t>
            </a:r>
            <a:r>
              <a:rPr lang="ja-JP" altLang="en-US" sz="2400" dirty="0">
                <a:ea typeface="+mj-ea"/>
              </a:rPr>
              <a:t>　</a:t>
            </a:r>
            <a:r>
              <a:rPr lang="en-US" altLang="en-US" sz="2400" dirty="0">
                <a:ea typeface="+mj-ea"/>
              </a:rPr>
              <a:t>RIST</a:t>
            </a:r>
            <a:r>
              <a:rPr lang="ja-JP" altLang="en-US" sz="2400" dirty="0">
                <a:latin typeface="+mj-ea"/>
                <a:ea typeface="+mj-ea"/>
              </a:rPr>
              <a:t>東京事務所</a:t>
            </a:r>
            <a:endParaRPr kumimoji="1" lang="ja-JP" altLang="en-US" sz="2400" dirty="0">
              <a:latin typeface="+mj-ea"/>
              <a:ea typeface="+mj-ea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4362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スクリーンショット 2018-11-21 3.47.4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06" r="61111" b="6568"/>
          <a:stretch/>
        </p:blipFill>
        <p:spPr>
          <a:xfrm>
            <a:off x="4511314" y="1296731"/>
            <a:ext cx="4257878" cy="2980543"/>
          </a:xfrm>
          <a:prstGeom prst="rect">
            <a:avLst/>
          </a:prstGeom>
        </p:spPr>
      </p:pic>
      <p:sp>
        <p:nvSpPr>
          <p:cNvPr id="152" name="Shape 152"/>
          <p:cNvSpPr/>
          <p:nvPr/>
        </p:nvSpPr>
        <p:spPr>
          <a:xfrm>
            <a:off x="455414" y="1205508"/>
            <a:ext cx="8233172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5" tIns="35715" rIns="35715" bIns="35715" anchor="ctr"/>
          <a:lstStyle/>
          <a:p>
            <a:pPr marL="0" marR="0" lvl="0" indent="0" algn="l" defTabSz="3214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ターミナルの</a:t>
            </a:r>
            <a:r>
              <a:rPr lang="ja-JP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起動</a:t>
            </a:r>
            <a:endParaRPr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spcBef>
                <a:spcPts val="703"/>
              </a:spcBef>
            </a:pPr>
            <a:r>
              <a:rPr lang="ja-JP" altLang="en-US"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「スタートメニュー」</a:t>
            </a:r>
            <a:br>
              <a:rPr lang="en-US" altLang="ja-JP" sz="1800" dirty="0">
                <a:latin typeface="MS PGothic" panose="020B0600070205080204" pitchFamily="34" charset="-128"/>
                <a:ea typeface="MS PGothic" panose="020B0600070205080204" pitchFamily="34" charset="-128"/>
              </a:rPr>
            </a:br>
            <a:r>
              <a:rPr lang="en-US" altLang="ja-JP" sz="18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⇒</a:t>
            </a:r>
            <a:r>
              <a:rPr lang="ja-JP" altLang="en-US"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「</a:t>
            </a:r>
            <a:r>
              <a:rPr lang="en-US" altLang="ja-JP"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System Tools</a:t>
            </a:r>
            <a:r>
              <a:rPr lang="ja-JP" altLang="en-US"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」</a:t>
            </a:r>
            <a:br>
              <a:rPr lang="en-US" altLang="ja-JP" sz="1800" dirty="0">
                <a:latin typeface="MS PGothic" panose="020B0600070205080204" pitchFamily="34" charset="-128"/>
                <a:ea typeface="MS PGothic" panose="020B0600070205080204" pitchFamily="34" charset="-128"/>
              </a:rPr>
            </a:br>
            <a:r>
              <a:rPr lang="en-US" altLang="ja-JP" sz="18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⇒</a:t>
            </a:r>
            <a:r>
              <a:rPr lang="ja-JP" altLang="en-US"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「</a:t>
            </a:r>
            <a:r>
              <a:rPr lang="en-US" altLang="ja-JP" sz="1800" dirty="0" err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LXTerminal</a:t>
            </a:r>
            <a:r>
              <a:rPr lang="ja-JP" altLang="en-US"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」</a:t>
            </a:r>
            <a:endParaRPr sz="1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-2769" y="6437394"/>
            <a:ext cx="3992299" cy="287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5" tIns="35715" rIns="35715" bIns="35715" anchor="ctr">
            <a:spAutoFit/>
          </a:bodyPr>
          <a:lstStyle>
            <a:lvl1pPr>
              <a:defRPr sz="1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marL="0" marR="0" lvl="0" indent="0" algn="ctr" defTabSz="41073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ヒラギノ角ゴ ProN W3"/>
                <a:ea typeface="ヒラギノ角ゴ ProN W3"/>
                <a:sym typeface="ヒラギノ角ゴ ProN W3"/>
              </a:rPr>
              <a:t>MateriApps, 2013-2017. All rights reserved.</a:t>
            </a:r>
          </a:p>
        </p:txBody>
      </p:sp>
      <p:pic>
        <p:nvPicPr>
          <p:cNvPr id="156" name="cmsi-logo-green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22206" y="292889"/>
            <a:ext cx="1036826" cy="34291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正方形/長方形 12"/>
          <p:cNvSpPr/>
          <p:nvPr/>
        </p:nvSpPr>
        <p:spPr>
          <a:xfrm>
            <a:off x="6489365" y="3530100"/>
            <a:ext cx="1152124" cy="218989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3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ea typeface="+mn-ea"/>
              <a:cs typeface="+mn-cs"/>
              <a:sym typeface="Helvetica Neue Light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574846" y="3044251"/>
            <a:ext cx="1836114" cy="218989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3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ea typeface="+mn-ea"/>
              <a:cs typeface="+mn-cs"/>
              <a:sym typeface="Helvetica Neue Light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1" lang="uk-UA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uk-UA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図 6" descr="スクリーンショット 2018-11-21 3.48.0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45" y="2510422"/>
            <a:ext cx="4082288" cy="253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8453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8-11-21 4.04.3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20" r="82000" b="3470"/>
          <a:stretch/>
        </p:blipFill>
        <p:spPr>
          <a:xfrm>
            <a:off x="4846316" y="1287423"/>
            <a:ext cx="2008823" cy="3335600"/>
          </a:xfrm>
          <a:prstGeom prst="rect">
            <a:avLst/>
          </a:prstGeom>
        </p:spPr>
      </p:pic>
      <p:sp>
        <p:nvSpPr>
          <p:cNvPr id="152" name="Shape 152"/>
          <p:cNvSpPr/>
          <p:nvPr/>
        </p:nvSpPr>
        <p:spPr>
          <a:xfrm>
            <a:off x="455414" y="1205508"/>
            <a:ext cx="8233172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5" tIns="35715" rIns="35715" bIns="35715" anchor="ctr"/>
          <a:lstStyle/>
          <a:p>
            <a:pPr marL="0" marR="0" lvl="0" indent="0" algn="l" defTabSz="3214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MateriApps LIVE! </a:t>
            </a:r>
            <a:r>
              <a:rPr lang="en-US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の終了</a:t>
            </a:r>
            <a:endParaRPr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2870" lvl="1">
              <a:spcBef>
                <a:spcPts val="703"/>
              </a:spcBef>
              <a:defRPr>
                <a:solidFill>
                  <a:srgbClr val="FF2600"/>
                </a:solidFill>
              </a:defRPr>
            </a:pPr>
            <a:r>
              <a:rPr lang="ja-JP" altLang="en-US" sz="18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「スタートメニュー」</a:t>
            </a:r>
            <a:br>
              <a:rPr lang="en-US" altLang="ja-JP" sz="18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</a:br>
            <a:r>
              <a:rPr lang="en-US" altLang="ja-JP" sz="18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⇒</a:t>
            </a:r>
            <a:r>
              <a:rPr lang="ja-JP" altLang="en-US" sz="18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「</a:t>
            </a:r>
            <a:r>
              <a:rPr lang="en-US" altLang="ja-JP" sz="18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Logout</a:t>
            </a:r>
            <a:r>
              <a:rPr lang="ja-JP" altLang="en-US" sz="18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」</a:t>
            </a:r>
            <a:endParaRPr lang="en-US" altLang="ja-JP" sz="1800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>
              <a:spcBef>
                <a:spcPts val="703"/>
              </a:spcBef>
              <a:defRPr>
                <a:solidFill>
                  <a:srgbClr val="FF2600"/>
                </a:solidFill>
              </a:defRPr>
            </a:pPr>
            <a:r>
              <a:rPr lang="ja-JP" altLang="en-US" sz="18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下の画面の「</a:t>
            </a:r>
            <a:r>
              <a:rPr lang="en-US" altLang="ja-JP" sz="18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Shutdown</a:t>
            </a:r>
            <a:r>
              <a:rPr lang="ja-JP" altLang="en-US" sz="18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」選択</a:t>
            </a:r>
          </a:p>
        </p:txBody>
      </p:sp>
      <p:sp>
        <p:nvSpPr>
          <p:cNvPr id="155" name="Shape 155"/>
          <p:cNvSpPr/>
          <p:nvPr/>
        </p:nvSpPr>
        <p:spPr>
          <a:xfrm>
            <a:off x="-2769" y="6437394"/>
            <a:ext cx="3992299" cy="287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5" tIns="35715" rIns="35715" bIns="35715" anchor="ctr">
            <a:spAutoFit/>
          </a:bodyPr>
          <a:lstStyle>
            <a:lvl1pPr>
              <a:defRPr sz="1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marL="0" marR="0" lvl="0" indent="0" algn="ctr" defTabSz="41073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ヒラギノ角ゴ ProN W3"/>
                <a:ea typeface="ヒラギノ角ゴ ProN W3"/>
                <a:sym typeface="ヒラギノ角ゴ ProN W3"/>
              </a:rPr>
              <a:t>MateriApps, 2013-2017. All rights reserved.</a:t>
            </a:r>
          </a:p>
        </p:txBody>
      </p:sp>
      <p:pic>
        <p:nvPicPr>
          <p:cNvPr id="156" name="cmsi-logo-green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206" y="292889"/>
            <a:ext cx="1036826" cy="34291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1" lang="uk-UA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uk-UA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円/楕円 5"/>
          <p:cNvSpPr>
            <a:spLocks noChangeAspect="1"/>
          </p:cNvSpPr>
          <p:nvPr/>
        </p:nvSpPr>
        <p:spPr>
          <a:xfrm>
            <a:off x="4846316" y="4350703"/>
            <a:ext cx="324000" cy="324000"/>
          </a:xfrm>
          <a:prstGeom prst="ellipse">
            <a:avLst/>
          </a:prstGeom>
          <a:noFill/>
          <a:ln w="3175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3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ea typeface="+mn-ea"/>
              <a:cs typeface="+mn-cs"/>
              <a:sym typeface="Helvetica Neue Light"/>
            </a:endParaRPr>
          </a:p>
        </p:txBody>
      </p:sp>
      <p:pic>
        <p:nvPicPr>
          <p:cNvPr id="5" name="図 4" descr="スクリーンショット 2018-11-21 4.05.0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8"/>
          <a:stretch/>
        </p:blipFill>
        <p:spPr>
          <a:xfrm>
            <a:off x="739644" y="2349357"/>
            <a:ext cx="2483104" cy="3820864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4856476" y="4100891"/>
            <a:ext cx="1137924" cy="218989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3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ea typeface="+mn-ea"/>
              <a:cs typeface="+mn-cs"/>
              <a:sym typeface="Helvetica Neue Light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853436" y="3653851"/>
            <a:ext cx="2275844" cy="218989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3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1026826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455414" y="1205508"/>
            <a:ext cx="8233172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5" tIns="35715" rIns="35715" bIns="35715" anchor="ctr"/>
          <a:lstStyle/>
          <a:p>
            <a:pPr marL="0" marR="0" lvl="0" indent="0" algn="l" defTabSz="3214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日本語キーボード、コピ</a:t>
            </a:r>
            <a:r>
              <a:rPr dirty="0">
                <a:latin typeface="MS PGothic" panose="020B0600070205080204" pitchFamily="34" charset="-128"/>
                <a:ea typeface="MS PGothic" panose="020B0600070205080204" pitchFamily="34" charset="-128"/>
              </a:rPr>
              <a:t>ー&amp;</a:t>
            </a:r>
            <a:r>
              <a:rPr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ペースト</a:t>
            </a:r>
            <a:endParaRPr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xfrm>
            <a:off x="508992" y="1348383"/>
            <a:ext cx="8250040" cy="490239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703"/>
              </a:spcBef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日本語キーボード(「＠」が「P」の右にあるタイプ)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では、記号が正しく入力できません。その場合、以下の設定を行ってください</a:t>
            </a:r>
            <a:r>
              <a:rPr lang="ja-JP" altLang="en-US" sz="1800">
                <a:latin typeface="MS PGothic" panose="020B0600070205080204" pitchFamily="34" charset="-128"/>
                <a:ea typeface="MS PGothic" panose="020B0600070205080204" pitchFamily="34" charset="-128"/>
              </a:rPr>
              <a:t>。</a:t>
            </a:r>
            <a:endParaRPr sz="1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lvl="1">
              <a:spcBef>
                <a:spcPts val="703"/>
              </a:spcBef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「スタートメニュー」⇒「</a:t>
            </a:r>
            <a:r>
              <a:rPr lang="en-US" altLang="ja-JP"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System Tools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」⇒「LXTerminal」</a:t>
            </a:r>
          </a:p>
          <a:p>
            <a:pPr lvl="1">
              <a:spcBef>
                <a:spcPts val="703"/>
              </a:spcBef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ターミナル(端末)が立ち上がるので「</a:t>
            </a:r>
            <a:r>
              <a:rPr sz="1800" i="1" dirty="0">
                <a:latin typeface="MS PGothic" panose="020B0600070205080204" pitchFamily="34" charset="-128"/>
                <a:ea typeface="MS PGothic" panose="020B0600070205080204" pitchFamily="34" charset="-128"/>
              </a:rPr>
              <a:t>setxkbmap -layout jp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」と入力しリターン</a:t>
            </a:r>
          </a:p>
          <a:p>
            <a:pPr lvl="1">
              <a:spcBef>
                <a:spcPts val="703"/>
              </a:spcBef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「＠」が正しく入力できることを確認</a:t>
            </a:r>
          </a:p>
          <a:p>
            <a:pPr lvl="1">
              <a:spcBef>
                <a:spcPts val="703"/>
              </a:spcBef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(英語配列に戻したいとき: 「</a:t>
            </a:r>
            <a:r>
              <a:rPr sz="1800" i="1" dirty="0">
                <a:latin typeface="MS PGothic" panose="020B0600070205080204" pitchFamily="34" charset="-128"/>
                <a:ea typeface="MS PGothic" panose="020B0600070205080204" pitchFamily="34" charset="-128"/>
              </a:rPr>
              <a:t>setxkbmap -layout us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」)</a:t>
            </a:r>
          </a:p>
          <a:p>
            <a:pPr>
              <a:spcBef>
                <a:spcPts val="703"/>
              </a:spcBef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ホストOSでPDFファイルからコピーした文字列を、仮想マシンの端末でペーストする方法</a:t>
            </a:r>
          </a:p>
          <a:p>
            <a:pPr lvl="1">
              <a:spcBef>
                <a:spcPts val="703"/>
              </a:spcBef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端末上で右クリック ⇒「Paste」</a:t>
            </a:r>
          </a:p>
          <a:p>
            <a:pPr lvl="1">
              <a:spcBef>
                <a:spcPts val="703"/>
              </a:spcBef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 あるいは、「shift」と「control」を同時に押しながら「V」</a:t>
            </a:r>
          </a:p>
          <a:p>
            <a:pPr lvl="1">
              <a:spcBef>
                <a:spcPts val="703"/>
              </a:spcBef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文字列のコピーは、右クリック ⇒「Copy」あるいは「shift + control + C」</a:t>
            </a:r>
          </a:p>
        </p:txBody>
      </p:sp>
      <p:sp>
        <p:nvSpPr>
          <p:cNvPr id="167" name="Shape 167"/>
          <p:cNvSpPr/>
          <p:nvPr/>
        </p:nvSpPr>
        <p:spPr>
          <a:xfrm>
            <a:off x="-2769" y="6437394"/>
            <a:ext cx="3992299" cy="287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5" tIns="35715" rIns="35715" bIns="35715" anchor="ctr">
            <a:spAutoFit/>
          </a:bodyPr>
          <a:lstStyle>
            <a:lvl1pPr>
              <a:defRPr sz="1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marL="0" marR="0" lvl="0" indent="0" algn="ctr" defTabSz="41073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ヒラギノ角ゴ ProN W3"/>
                <a:ea typeface="ヒラギノ角ゴ ProN W3"/>
                <a:sym typeface="ヒラギノ角ゴ ProN W3"/>
              </a:rPr>
              <a:t>MateriApps, 2013-2017. All rights reserved.</a:t>
            </a:r>
          </a:p>
        </p:txBody>
      </p:sp>
      <p:pic>
        <p:nvPicPr>
          <p:cNvPr id="168" name="cmsi-logo-gree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2206" y="292889"/>
            <a:ext cx="1036826" cy="34291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1" lang="uk-UA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uk-UA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18582117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8078"/>
            <a:ext cx="8229600" cy="930073"/>
          </a:xfrm>
        </p:spPr>
        <p:txBody>
          <a:bodyPr/>
          <a:lstStyle/>
          <a:p>
            <a:pPr marL="0" indent="0"/>
            <a:r>
              <a:rPr lang="en-US" altLang="ja-JP" dirty="0">
                <a:solidFill>
                  <a:srgbClr val="1F497D"/>
                </a:solidFill>
              </a:rPr>
              <a:t>Quantum ESPRESSO</a:t>
            </a:r>
            <a:r>
              <a:rPr lang="ja-JP" altLang="en-US" dirty="0">
                <a:solidFill>
                  <a:srgbClr val="1F497D"/>
                </a:solidFill>
              </a:rPr>
              <a:t>について（１）</a:t>
            </a:r>
            <a:endParaRPr lang="en-US" altLang="ja-JP" b="1" dirty="0">
              <a:solidFill>
                <a:srgbClr val="1F497D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3526" y="789683"/>
            <a:ext cx="8776947" cy="6068317"/>
          </a:xfrm>
        </p:spPr>
        <p:txBody>
          <a:bodyPr>
            <a:noAutofit/>
          </a:bodyPr>
          <a:lstStyle/>
          <a:p>
            <a:r>
              <a:rPr lang="en-US" altLang="ja-JP" sz="2400" dirty="0"/>
              <a:t>Quantum ESPRESSO</a:t>
            </a:r>
            <a:r>
              <a:rPr lang="ja-JP" altLang="en-US" sz="2400" dirty="0"/>
              <a:t>（</a:t>
            </a:r>
            <a:r>
              <a:rPr lang="en-US" altLang="ja-JP" sz="2400" dirty="0"/>
              <a:t>QE</a:t>
            </a:r>
            <a:r>
              <a:rPr lang="ja-JP" altLang="en-US" sz="2400" dirty="0"/>
              <a:t>）</a:t>
            </a:r>
            <a:br>
              <a:rPr lang="en-US" altLang="ja-JP" sz="2400" dirty="0"/>
            </a:br>
            <a:r>
              <a:rPr lang="en-US" altLang="ja-JP" sz="2000" dirty="0"/>
              <a:t>web</a:t>
            </a:r>
            <a:r>
              <a:rPr lang="ja-JP" altLang="en-US" sz="2000" dirty="0"/>
              <a:t>サイト：</a:t>
            </a:r>
            <a:r>
              <a:rPr lang="en-US" altLang="ja-JP" sz="2000" dirty="0"/>
              <a:t> </a:t>
            </a:r>
            <a:r>
              <a:rPr lang="en-US" altLang="ja-JP" sz="2000" dirty="0">
                <a:solidFill>
                  <a:srgbClr val="0070C0"/>
                </a:solidFill>
              </a:rPr>
              <a:t>http://www.quantum-espresso.org/</a:t>
            </a:r>
          </a:p>
          <a:p>
            <a:r>
              <a:rPr lang="en-US" altLang="ja-JP" sz="2000" dirty="0" err="1"/>
              <a:t>PWscf</a:t>
            </a:r>
            <a:r>
              <a:rPr lang="ja-JP" altLang="en-US" sz="2000" dirty="0"/>
              <a:t>の電子状態計算をベースとした材料モデリングのためのオープンソース統合パッケージ</a:t>
            </a:r>
          </a:p>
          <a:p>
            <a:pPr lvl="1"/>
            <a:r>
              <a:rPr lang="en-US" altLang="ja-JP" sz="2000" dirty="0" err="1"/>
              <a:t>PWscf</a:t>
            </a:r>
            <a:r>
              <a:rPr lang="ja-JP" altLang="en-US" sz="2000" dirty="0"/>
              <a:t>（電子状態計算）、</a:t>
            </a:r>
            <a:r>
              <a:rPr lang="en-US" altLang="ja-JP" sz="2000" dirty="0"/>
              <a:t>PWCOND</a:t>
            </a:r>
            <a:r>
              <a:rPr lang="ja-JP" altLang="en-US" sz="2000" dirty="0"/>
              <a:t>（電気伝導度）</a:t>
            </a:r>
          </a:p>
          <a:p>
            <a:pPr lvl="1"/>
            <a:r>
              <a:rPr lang="en-US" altLang="ja-JP" sz="2000" dirty="0"/>
              <a:t>NEB</a:t>
            </a:r>
            <a:r>
              <a:rPr lang="ja-JP" altLang="en-US" sz="2000" dirty="0"/>
              <a:t>（反応経路探索）</a:t>
            </a:r>
          </a:p>
          <a:p>
            <a:pPr lvl="1"/>
            <a:r>
              <a:rPr lang="en-US" altLang="ja-JP" sz="2000" dirty="0"/>
              <a:t>CPV</a:t>
            </a:r>
            <a:r>
              <a:rPr lang="ja-JP" altLang="en-US" sz="2000" dirty="0"/>
              <a:t>（カー・パリネロ</a:t>
            </a:r>
            <a:r>
              <a:rPr lang="en-US" altLang="ja-JP" sz="2000" dirty="0"/>
              <a:t>MD)</a:t>
            </a:r>
          </a:p>
          <a:p>
            <a:pPr lvl="1"/>
            <a:r>
              <a:rPr lang="en-US" altLang="ja-JP" sz="2000" dirty="0" err="1"/>
              <a:t>PHonon</a:t>
            </a:r>
            <a:r>
              <a:rPr lang="ja-JP" altLang="en-US" sz="2000" dirty="0"/>
              <a:t>（フォノン計算）</a:t>
            </a:r>
          </a:p>
          <a:p>
            <a:pPr lvl="1"/>
            <a:r>
              <a:rPr lang="en-US" altLang="ja-JP" sz="2000" dirty="0"/>
              <a:t>PP</a:t>
            </a:r>
            <a:r>
              <a:rPr lang="ja-JP" altLang="en-US" sz="2000" dirty="0"/>
              <a:t>（電荷密度等の可視化用のファイルの作成）</a:t>
            </a:r>
          </a:p>
          <a:p>
            <a:pPr lvl="1"/>
            <a:r>
              <a:rPr lang="en-US" altLang="ja-JP" sz="2000" dirty="0"/>
              <a:t>TDDFPT</a:t>
            </a:r>
            <a:r>
              <a:rPr lang="ja-JP" altLang="en-US" sz="2000" dirty="0"/>
              <a:t>（励起状態）</a:t>
            </a:r>
            <a:endParaRPr lang="en-US" altLang="ja-JP" sz="2000" dirty="0"/>
          </a:p>
          <a:p>
            <a:pPr lvl="1"/>
            <a:r>
              <a:rPr lang="en-US" altLang="ja-JP" sz="2000" dirty="0" err="1"/>
              <a:t>Xspectra</a:t>
            </a:r>
            <a:r>
              <a:rPr lang="ja-JP" altLang="en-US" sz="2000" dirty="0"/>
              <a:t>（</a:t>
            </a:r>
            <a:r>
              <a:rPr lang="en-US" altLang="en-US" sz="2000" dirty="0"/>
              <a:t>X</a:t>
            </a:r>
            <a:r>
              <a:rPr lang="ja-JP" altLang="en-US" sz="2000" dirty="0"/>
              <a:t>線吸収スペクトル）</a:t>
            </a:r>
            <a:endParaRPr lang="en-US" altLang="ja-JP" sz="2000" dirty="0"/>
          </a:p>
          <a:p>
            <a:pPr lvl="1"/>
            <a:endParaRPr lang="ja-JP" altLang="en-US" sz="2000" dirty="0"/>
          </a:p>
          <a:p>
            <a:pPr marL="457200" lvl="1" indent="0">
              <a:buNone/>
            </a:pPr>
            <a:r>
              <a:rPr lang="ja-JP" altLang="en-US" sz="2000" dirty="0"/>
              <a:t>関連アプリ</a:t>
            </a:r>
          </a:p>
          <a:p>
            <a:pPr lvl="1"/>
            <a:r>
              <a:rPr lang="ja-JP" altLang="en-US" sz="2000" dirty="0"/>
              <a:t>多体摂動論</a:t>
            </a:r>
            <a:r>
              <a:rPr lang="en-US" altLang="ja-JP" sz="2000" dirty="0"/>
              <a:t>( </a:t>
            </a:r>
            <a:r>
              <a:rPr lang="en-US" altLang="ja-JP" sz="2000" dirty="0" err="1"/>
              <a:t>Yambo</a:t>
            </a:r>
            <a:r>
              <a:rPr lang="ja-JP" altLang="en-US" sz="2000" dirty="0"/>
              <a:t>、 </a:t>
            </a:r>
            <a:r>
              <a:rPr lang="en-US" altLang="ja-JP" sz="2000" dirty="0"/>
              <a:t>WEST</a:t>
            </a:r>
            <a:r>
              <a:rPr lang="ja-JP" altLang="en-US" sz="2000" dirty="0"/>
              <a:t>、 </a:t>
            </a:r>
            <a:r>
              <a:rPr lang="en-US" altLang="ja-JP" sz="2000" dirty="0" err="1"/>
              <a:t>BerkeleyGW</a:t>
            </a:r>
            <a:r>
              <a:rPr lang="en-US" altLang="ja-JP" sz="2000" dirty="0"/>
              <a:t> )</a:t>
            </a:r>
          </a:p>
          <a:p>
            <a:pPr lvl="1"/>
            <a:r>
              <a:rPr lang="ja-JP" altLang="en-US" sz="2000" dirty="0"/>
              <a:t>拡散量子モンテカルロ法</a:t>
            </a:r>
            <a:r>
              <a:rPr lang="en-US" altLang="ja-JP" sz="2000" dirty="0"/>
              <a:t>( CASINO</a:t>
            </a:r>
            <a:r>
              <a:rPr lang="ja-JP" altLang="en-US" sz="2000" dirty="0"/>
              <a:t>インターフェース</a:t>
            </a:r>
            <a:r>
              <a:rPr lang="en-US" altLang="ja-JP" sz="2000" dirty="0"/>
              <a:t> )</a:t>
            </a:r>
          </a:p>
          <a:p>
            <a:pPr lvl="1"/>
            <a:r>
              <a:rPr lang="ja-JP" altLang="en-US" sz="2000" dirty="0"/>
              <a:t>構造探索</a:t>
            </a:r>
            <a:r>
              <a:rPr lang="en-US" altLang="ja-JP" sz="2000" dirty="0"/>
              <a:t>( PLUMED</a:t>
            </a:r>
            <a:r>
              <a:rPr lang="ja-JP" altLang="en-US" sz="2000" dirty="0"/>
              <a:t>、 </a:t>
            </a:r>
            <a:r>
              <a:rPr lang="en-US" altLang="ja-JP" sz="2000" dirty="0"/>
              <a:t>USPEX</a:t>
            </a:r>
            <a:r>
              <a:rPr lang="ja-JP" altLang="en-US" sz="2000" dirty="0"/>
              <a:t>、 </a:t>
            </a:r>
            <a:r>
              <a:rPr lang="en-US" altLang="ja-JP" sz="2000" dirty="0"/>
              <a:t>CALYPSO )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8502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8078"/>
            <a:ext cx="8229600" cy="930073"/>
          </a:xfrm>
        </p:spPr>
        <p:txBody>
          <a:bodyPr/>
          <a:lstStyle/>
          <a:p>
            <a:pPr marL="0" indent="0"/>
            <a:r>
              <a:rPr lang="en-US" altLang="ja-JP" dirty="0">
                <a:solidFill>
                  <a:srgbClr val="1F497D"/>
                </a:solidFill>
              </a:rPr>
              <a:t>Quantum ESPRESSO</a:t>
            </a:r>
            <a:r>
              <a:rPr lang="ja-JP" altLang="en-US" dirty="0">
                <a:solidFill>
                  <a:srgbClr val="1F497D"/>
                </a:solidFill>
              </a:rPr>
              <a:t>について（２）</a:t>
            </a:r>
            <a:endParaRPr lang="en-US" altLang="ja-JP" b="1" dirty="0">
              <a:solidFill>
                <a:srgbClr val="1F497D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3526" y="789683"/>
            <a:ext cx="8776947" cy="6068317"/>
          </a:xfrm>
        </p:spPr>
        <p:txBody>
          <a:bodyPr>
            <a:noAutofit/>
          </a:bodyPr>
          <a:lstStyle/>
          <a:p>
            <a:r>
              <a:rPr lang="ja-JP" altLang="en-US" sz="2400" dirty="0"/>
              <a:t>ソースコードダウンロード</a:t>
            </a:r>
            <a:br>
              <a:rPr lang="en-US" altLang="ja-JP" sz="2400" dirty="0"/>
            </a:br>
            <a:r>
              <a:rPr lang="en-US" altLang="ja-JP" sz="2000" dirty="0">
                <a:solidFill>
                  <a:srgbClr val="0070C0"/>
                </a:solidFill>
              </a:rPr>
              <a:t>http://</a:t>
            </a:r>
            <a:r>
              <a:rPr lang="en-US" altLang="ja-JP" sz="2000" dirty="0" err="1">
                <a:solidFill>
                  <a:srgbClr val="0070C0"/>
                </a:solidFill>
              </a:rPr>
              <a:t>www.quantum-espresso.org</a:t>
            </a:r>
            <a:r>
              <a:rPr lang="en-US" altLang="ja-JP" sz="2000" dirty="0">
                <a:solidFill>
                  <a:srgbClr val="0070C0"/>
                </a:solidFill>
              </a:rPr>
              <a:t>/download</a:t>
            </a:r>
            <a:br>
              <a:rPr lang="en-US" altLang="ja-JP" sz="1700" dirty="0">
                <a:solidFill>
                  <a:srgbClr val="0000FF"/>
                </a:solidFill>
              </a:rPr>
            </a:br>
            <a:r>
              <a:rPr lang="ja-JP" altLang="en-US" sz="2000" dirty="0"/>
              <a:t>最新版</a:t>
            </a:r>
            <a:r>
              <a:rPr lang="en-US" altLang="ja-JP" sz="2000" dirty="0"/>
              <a:t> (</a:t>
            </a:r>
            <a:r>
              <a:rPr lang="nb-NO" altLang="ja-JP" sz="2000" dirty="0"/>
              <a:t>QE-6.4</a:t>
            </a:r>
            <a:r>
              <a:rPr lang="en-US" altLang="ja-JP" sz="2000" dirty="0"/>
              <a:t>) </a:t>
            </a:r>
            <a:r>
              <a:rPr lang="ja-JP" altLang="en-US" sz="2000"/>
              <a:t>：</a:t>
            </a:r>
            <a:r>
              <a:rPr lang="en-US" altLang="ja-JP" sz="2000" b="1" dirty="0">
                <a:solidFill>
                  <a:schemeClr val="accent2"/>
                </a:solidFill>
              </a:rPr>
              <a:t>2019</a:t>
            </a:r>
            <a:r>
              <a:rPr lang="ja-JP" altLang="en-US" sz="2000" b="1">
                <a:solidFill>
                  <a:schemeClr val="accent2"/>
                </a:solidFill>
              </a:rPr>
              <a:t>年</a:t>
            </a:r>
            <a:r>
              <a:rPr lang="en-US" altLang="en-US" sz="2000" b="1" dirty="0">
                <a:solidFill>
                  <a:schemeClr val="accent2"/>
                </a:solidFill>
              </a:rPr>
              <a:t>3</a:t>
            </a:r>
            <a:r>
              <a:rPr lang="ja-JP" altLang="en-US" sz="2000" b="1">
                <a:solidFill>
                  <a:schemeClr val="accent2"/>
                </a:solidFill>
              </a:rPr>
              <a:t>月</a:t>
            </a:r>
            <a:r>
              <a:rPr lang="en-US" altLang="ja-JP" sz="2000" b="1" dirty="0">
                <a:solidFill>
                  <a:schemeClr val="accent2"/>
                </a:solidFill>
              </a:rPr>
              <a:t>28</a:t>
            </a:r>
            <a:r>
              <a:rPr lang="ja-JP" altLang="en-US" sz="2000" b="1">
                <a:solidFill>
                  <a:schemeClr val="accent2"/>
                </a:solidFill>
              </a:rPr>
              <a:t>日現在</a:t>
            </a:r>
            <a:br>
              <a:rPr lang="en-US" altLang="ja-JP" sz="2000" b="1" dirty="0">
                <a:solidFill>
                  <a:schemeClr val="accent2"/>
                </a:solidFill>
              </a:rPr>
            </a:br>
            <a:r>
              <a:rPr lang="ja-JP" altLang="en-US" sz="2000" u="sng"/>
              <a:t>本講習会では、バージョン</a:t>
            </a:r>
            <a:r>
              <a:rPr lang="en-US" altLang="ja-JP" sz="2000" u="sng" dirty="0"/>
              <a:t> 6.3 </a:t>
            </a:r>
            <a:r>
              <a:rPr lang="ja-JP" altLang="en-US" sz="2000" u="sng"/>
              <a:t>を用いる。</a:t>
            </a:r>
            <a:endParaRPr lang="en-US" altLang="ja-JP" sz="2000" dirty="0">
              <a:solidFill>
                <a:srgbClr val="0070C0"/>
              </a:solidFill>
            </a:endParaRPr>
          </a:p>
          <a:p>
            <a:r>
              <a:rPr lang="ja-JP" altLang="en-US" sz="2400" dirty="0"/>
              <a:t>ドキュメント</a:t>
            </a:r>
            <a:br>
              <a:rPr lang="en-US" altLang="ja-JP" sz="2400" dirty="0"/>
            </a:br>
            <a:r>
              <a:rPr lang="en-US" altLang="ja-JP" sz="2000" dirty="0"/>
              <a:t>General documentation</a:t>
            </a:r>
            <a:br>
              <a:rPr lang="en-US" altLang="ja-JP" sz="2000" dirty="0"/>
            </a:br>
            <a:r>
              <a:rPr lang="en-US" altLang="ja-JP" sz="2000" dirty="0">
                <a:solidFill>
                  <a:srgbClr val="0070C0"/>
                </a:solidFill>
              </a:rPr>
              <a:t>http://www.quantum-espresso.org/resources/users-manual</a:t>
            </a:r>
          </a:p>
          <a:p>
            <a:pPr lvl="1"/>
            <a:r>
              <a:rPr lang="en-US" altLang="ja-JP" sz="1800" dirty="0" err="1"/>
              <a:t>PWscf</a:t>
            </a:r>
            <a:r>
              <a:rPr lang="en-US" altLang="ja-JP" sz="1800" dirty="0"/>
              <a:t> User’s Guide (v.6.4)</a:t>
            </a:r>
            <a:br>
              <a:rPr lang="en-US" altLang="ja-JP" sz="1800" dirty="0"/>
            </a:br>
            <a:r>
              <a:rPr lang="en-US" altLang="ja-JP" sz="1800" dirty="0">
                <a:solidFill>
                  <a:srgbClr val="0070C0"/>
                </a:solidFill>
              </a:rPr>
              <a:t>https://</a:t>
            </a:r>
            <a:r>
              <a:rPr lang="en-US" altLang="ja-JP" sz="1800" dirty="0" err="1">
                <a:solidFill>
                  <a:srgbClr val="0070C0"/>
                </a:solidFill>
              </a:rPr>
              <a:t>www.quantum-espresso.org</a:t>
            </a:r>
            <a:r>
              <a:rPr lang="en-US" altLang="ja-JP" sz="1800" dirty="0">
                <a:solidFill>
                  <a:srgbClr val="0070C0"/>
                </a:solidFill>
              </a:rPr>
              <a:t>/Doc/</a:t>
            </a:r>
            <a:r>
              <a:rPr lang="en-US" altLang="ja-JP" sz="1800" dirty="0" err="1">
                <a:solidFill>
                  <a:srgbClr val="0070C0"/>
                </a:solidFill>
              </a:rPr>
              <a:t>user_guide.pdf</a:t>
            </a:r>
            <a:endParaRPr lang="en-US" altLang="ja-JP" sz="1800" dirty="0">
              <a:solidFill>
                <a:srgbClr val="0070C0"/>
              </a:solidFill>
            </a:endParaRPr>
          </a:p>
          <a:p>
            <a:pPr lvl="1"/>
            <a:r>
              <a:rPr lang="en-US" altLang="ja-JP" sz="1800" dirty="0"/>
              <a:t>CP User’s Guide (v.6.4)</a:t>
            </a:r>
            <a:br>
              <a:rPr lang="en-US" altLang="ja-JP" sz="1800" dirty="0"/>
            </a:br>
            <a:r>
              <a:rPr lang="en-US" altLang="ja-JP" sz="1800" dirty="0">
                <a:solidFill>
                  <a:srgbClr val="0070C0"/>
                </a:solidFill>
              </a:rPr>
              <a:t>http://</a:t>
            </a:r>
            <a:r>
              <a:rPr lang="en-US" altLang="ja-JP" sz="1800" dirty="0" err="1">
                <a:solidFill>
                  <a:srgbClr val="0070C0"/>
                </a:solidFill>
              </a:rPr>
              <a:t>www.quantum-espresso.org</a:t>
            </a:r>
            <a:r>
              <a:rPr lang="en-US" altLang="ja-JP" sz="1800" dirty="0">
                <a:solidFill>
                  <a:srgbClr val="0070C0"/>
                </a:solidFill>
              </a:rPr>
              <a:t>/Doc/cp_user_guide.pdf</a:t>
            </a:r>
          </a:p>
          <a:p>
            <a:pPr lvl="1"/>
            <a:r>
              <a:rPr lang="en-US" altLang="ja-JP" sz="1800" dirty="0"/>
              <a:t>Phonon User’s Guide (v.6.4)</a:t>
            </a:r>
            <a:br>
              <a:rPr lang="en-US" altLang="ja-JP" sz="1800" dirty="0"/>
            </a:br>
            <a:r>
              <a:rPr lang="en-US" altLang="ja-JP" sz="1800" dirty="0">
                <a:solidFill>
                  <a:srgbClr val="0070C0"/>
                </a:solidFill>
              </a:rPr>
              <a:t>http://</a:t>
            </a:r>
            <a:r>
              <a:rPr lang="en-US" altLang="ja-JP" sz="1800" dirty="0" err="1">
                <a:solidFill>
                  <a:srgbClr val="0070C0"/>
                </a:solidFill>
              </a:rPr>
              <a:t>www.quantum-espresso.org</a:t>
            </a:r>
            <a:r>
              <a:rPr lang="en-US" altLang="ja-JP" sz="1800" dirty="0">
                <a:solidFill>
                  <a:srgbClr val="0070C0"/>
                </a:solidFill>
              </a:rPr>
              <a:t>/Doc/ph_user_guide.pdf</a:t>
            </a:r>
          </a:p>
          <a:p>
            <a:r>
              <a:rPr lang="ja-JP" altLang="en-US" sz="2400" dirty="0"/>
              <a:t>入力パラメータの説明</a:t>
            </a:r>
            <a:br>
              <a:rPr lang="en-US" altLang="ja-JP" sz="2400" dirty="0"/>
            </a:br>
            <a:r>
              <a:rPr lang="en-US" altLang="ja-JP" sz="2000" dirty="0"/>
              <a:t>Input data description</a:t>
            </a:r>
            <a:br>
              <a:rPr lang="en-US" altLang="ja-JP" sz="2000" dirty="0"/>
            </a:br>
            <a:r>
              <a:rPr lang="en-US" altLang="ja-JP" sz="2000" dirty="0">
                <a:solidFill>
                  <a:srgbClr val="0070C0"/>
                </a:solidFill>
              </a:rPr>
              <a:t>https://</a:t>
            </a:r>
            <a:r>
              <a:rPr lang="en-US" altLang="ja-JP" sz="2000" dirty="0" err="1">
                <a:solidFill>
                  <a:srgbClr val="0070C0"/>
                </a:solidFill>
              </a:rPr>
              <a:t>www.quantum-espresso.org</a:t>
            </a:r>
            <a:r>
              <a:rPr lang="en-US" altLang="ja-JP" sz="2000" dirty="0">
                <a:solidFill>
                  <a:srgbClr val="0070C0"/>
                </a:solidFill>
              </a:rPr>
              <a:t>/resources/users-manual/input-data-description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0257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8078"/>
            <a:ext cx="8229600" cy="930073"/>
          </a:xfrm>
        </p:spPr>
        <p:txBody>
          <a:bodyPr/>
          <a:lstStyle/>
          <a:p>
            <a:pPr marL="0" indent="0"/>
            <a:r>
              <a:rPr lang="en-US" altLang="ja-JP" dirty="0">
                <a:solidFill>
                  <a:srgbClr val="1F497D"/>
                </a:solidFill>
              </a:rPr>
              <a:t>Quantum ESPRESSO</a:t>
            </a:r>
            <a:r>
              <a:rPr lang="ja-JP" altLang="en-US" dirty="0">
                <a:solidFill>
                  <a:srgbClr val="1F497D"/>
                </a:solidFill>
              </a:rPr>
              <a:t>について（３）</a:t>
            </a:r>
            <a:endParaRPr lang="en-US" altLang="ja-JP" b="1" dirty="0">
              <a:solidFill>
                <a:srgbClr val="1F497D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3526" y="789683"/>
            <a:ext cx="8776947" cy="6068317"/>
          </a:xfrm>
        </p:spPr>
        <p:txBody>
          <a:bodyPr>
            <a:noAutofit/>
          </a:bodyPr>
          <a:lstStyle/>
          <a:p>
            <a:r>
              <a:rPr lang="en-US" altLang="ja-JP" sz="2400" dirty="0"/>
              <a:t>FAQ </a:t>
            </a:r>
            <a:r>
              <a:rPr lang="ja-JP" altLang="en-US" sz="2400" dirty="0"/>
              <a:t>のページ</a:t>
            </a:r>
            <a:br>
              <a:rPr lang="en-US" altLang="ja-JP" sz="2400" dirty="0"/>
            </a:br>
            <a:r>
              <a:rPr lang="en-US" altLang="ja-JP" sz="2000" dirty="0">
                <a:solidFill>
                  <a:srgbClr val="0070C0"/>
                </a:solidFill>
              </a:rPr>
              <a:t>http://</a:t>
            </a:r>
            <a:r>
              <a:rPr lang="en-US" altLang="ja-JP" sz="2000" dirty="0" err="1">
                <a:solidFill>
                  <a:srgbClr val="0070C0"/>
                </a:solidFill>
              </a:rPr>
              <a:t>www.quantum-espresso.org</a:t>
            </a:r>
            <a:r>
              <a:rPr lang="en-US" altLang="ja-JP" sz="2000" dirty="0">
                <a:solidFill>
                  <a:srgbClr val="0070C0"/>
                </a:solidFill>
              </a:rPr>
              <a:t>/resources/</a:t>
            </a:r>
            <a:r>
              <a:rPr lang="en-US" altLang="ja-JP" sz="2000" dirty="0" err="1">
                <a:solidFill>
                  <a:srgbClr val="0070C0"/>
                </a:solidFill>
              </a:rPr>
              <a:t>faq</a:t>
            </a:r>
            <a:endParaRPr lang="en-US" altLang="ja-JP" sz="2000" dirty="0">
              <a:solidFill>
                <a:srgbClr val="0070C0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ja-JP" sz="2400" dirty="0"/>
              <a:t>Installation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ja-JP" sz="2400" dirty="0"/>
              <a:t>Pseudopotentials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ja-JP" sz="2400" dirty="0"/>
              <a:t>Input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ja-JP" sz="2400" dirty="0"/>
              <a:t>Parallel execution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ja-JP" sz="2400" dirty="0">
                <a:solidFill>
                  <a:schemeClr val="accent2"/>
                </a:solidFill>
              </a:rPr>
              <a:t>Frequent errors during execution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ja-JP" sz="2400" dirty="0"/>
              <a:t>Self Consistency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ja-JP" sz="2400" dirty="0"/>
              <a:t>Phonons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28202" y="3324085"/>
            <a:ext cx="267288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0000"/>
                </a:solidFill>
              </a:rPr>
              <a:t>よく起こる（と報告のある）実行中のエラー</a:t>
            </a:r>
          </a:p>
        </p:txBody>
      </p:sp>
    </p:spTree>
    <p:extLst>
      <p:ext uri="{BB962C8B-B14F-4D97-AF65-F5344CB8AC3E}">
        <p14:creationId xmlns:p14="http://schemas.microsoft.com/office/powerpoint/2010/main" val="3851546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/>
          </p:cNvSpPr>
          <p:nvPr/>
        </p:nvSpPr>
        <p:spPr bwMode="auto">
          <a:xfrm>
            <a:off x="708660" y="1588770"/>
            <a:ext cx="7726680" cy="982980"/>
          </a:xfrm>
          <a:prstGeom prst="rect">
            <a:avLst/>
          </a:prstGeom>
          <a:noFill/>
          <a:ln w="25400" cap="flat">
            <a:solidFill>
              <a:srgbClr val="FF7F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ja-JP" altLang="en-US">
              <a:latin typeface="+mn-ea"/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891540" y="781848"/>
            <a:ext cx="7360920" cy="779657"/>
          </a:xfrm>
          <a:ln/>
        </p:spPr>
        <p:txBody>
          <a:bodyPr/>
          <a:lstStyle/>
          <a:p>
            <a:r>
              <a:rPr lang="ja-JP" altLang="en-US" sz="4300" dirty="0">
                <a:latin typeface="+mn-ea"/>
                <a:cs typeface="ヒラギノ角ゴ Pro W3" charset="-128"/>
                <a:sym typeface="ヒラギノ角ゴ Pro W3" charset="-128"/>
              </a:rPr>
              <a:t>第一原理的電子状態計算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0080" y="2766060"/>
            <a:ext cx="7360920" cy="3566160"/>
          </a:xfrm>
          <a:ln/>
        </p:spPr>
        <p:txBody>
          <a:bodyPr>
            <a:normAutofit/>
          </a:bodyPr>
          <a:lstStyle/>
          <a:p>
            <a:pPr marL="628650">
              <a:spcBef>
                <a:spcPct val="0"/>
              </a:spcBef>
              <a:spcAft>
                <a:spcPts val="1800"/>
              </a:spcAft>
            </a:pPr>
            <a:r>
              <a:rPr lang="ja-JP" altLang="en-US" sz="2800" dirty="0">
                <a:latin typeface="+mn-ea"/>
                <a:cs typeface="ヒラギノ角ゴ Pro W3" charset="-128"/>
                <a:sym typeface="ヒラギノ角ゴ Pro W3" charset="-128"/>
              </a:rPr>
              <a:t>電子</a:t>
            </a:r>
            <a:r>
              <a:rPr lang="en-US" altLang="ja-JP" sz="2800" dirty="0">
                <a:latin typeface="+mn-ea"/>
                <a:cs typeface="ヒラギノ角ゴ Pro W3" charset="-128"/>
                <a:sym typeface="ヒラギノ角ゴ Pro W3" charset="-128"/>
              </a:rPr>
              <a:t>↔</a:t>
            </a:r>
            <a:r>
              <a:rPr lang="ja-JP" altLang="en-US" sz="2800" dirty="0">
                <a:latin typeface="+mn-ea"/>
                <a:cs typeface="ヒラギノ角ゴ Pro W3" charset="-128"/>
                <a:sym typeface="ヒラギノ角ゴ Pro W3" charset="-128"/>
              </a:rPr>
              <a:t>電子相互作用</a:t>
            </a:r>
            <a:endParaRPr lang="en-US" altLang="ja-JP" sz="2800" dirty="0">
              <a:latin typeface="+mn-ea"/>
              <a:cs typeface="ヒラギノ角ゴ Pro W3" charset="-128"/>
              <a:sym typeface="ヒラギノ角ゴ Pro W3" charset="-128"/>
            </a:endParaRPr>
          </a:p>
          <a:p>
            <a:pPr marL="628650">
              <a:spcAft>
                <a:spcPts val="1800"/>
              </a:spcAft>
            </a:pPr>
            <a:r>
              <a:rPr lang="ja-JP" altLang="en-US" sz="2800" dirty="0">
                <a:latin typeface="+mn-ea"/>
                <a:cs typeface="ヒラギノ角ゴ Pro W3" charset="-128"/>
                <a:sym typeface="ヒラギノ角ゴ Pro W3" charset="-128"/>
              </a:rPr>
              <a:t>電子</a:t>
            </a:r>
            <a:r>
              <a:rPr lang="en-US" altLang="ja-JP" sz="2800" dirty="0">
                <a:latin typeface="+mn-ea"/>
                <a:cs typeface="ヒラギノ角ゴ Pro W3" charset="-128"/>
                <a:sym typeface="ヒラギノ角ゴ Pro W3" charset="-128"/>
              </a:rPr>
              <a:t>↔</a:t>
            </a:r>
            <a:r>
              <a:rPr lang="ja-JP" altLang="en-US" sz="2800" dirty="0">
                <a:latin typeface="+mn-ea"/>
                <a:cs typeface="ヒラギノ角ゴ Pro W3" charset="-128"/>
                <a:sym typeface="ヒラギノ角ゴ Pro W3" charset="-128"/>
              </a:rPr>
              <a:t>原子核相互作用</a:t>
            </a:r>
            <a:endParaRPr lang="en-US" altLang="ja-JP" sz="2800" dirty="0">
              <a:latin typeface="+mn-ea"/>
              <a:cs typeface="ヒラギノ角ゴ Pro W3" charset="-128"/>
              <a:sym typeface="ヒラギノ角ゴ Pro W3" charset="-128"/>
            </a:endParaRPr>
          </a:p>
          <a:p>
            <a:pPr marL="628650">
              <a:spcAft>
                <a:spcPts val="1800"/>
              </a:spcAft>
            </a:pPr>
            <a:r>
              <a:rPr lang="ja-JP" altLang="en-US" sz="2800" dirty="0">
                <a:latin typeface="+mn-ea"/>
                <a:cs typeface="ヒラギノ角ゴ Pro W3" charset="-128"/>
                <a:sym typeface="ヒラギノ角ゴ Pro W3" charset="-128"/>
              </a:rPr>
              <a:t>電子の運動エネルギー</a:t>
            </a:r>
            <a:r>
              <a:rPr lang="en-US" altLang="ja-JP" sz="2800" dirty="0">
                <a:latin typeface="+mn-ea"/>
                <a:cs typeface="ヒラギノ角ゴ Pro W3" charset="-128"/>
                <a:sym typeface="ヒラギノ角ゴ Pro W3" charset="-128"/>
              </a:rPr>
              <a:t>    p</a:t>
            </a:r>
            <a:r>
              <a:rPr lang="en-US" altLang="ja-JP" sz="2800" baseline="50000" dirty="0">
                <a:latin typeface="+mn-ea"/>
                <a:cs typeface="ヒラギノ角ゴ Pro W3" charset="-128"/>
                <a:sym typeface="ヒラギノ角ゴ Pro W3" charset="-128"/>
              </a:rPr>
              <a:t>2</a:t>
            </a:r>
            <a:r>
              <a:rPr lang="en-US" altLang="ja-JP" sz="2800" dirty="0">
                <a:latin typeface="+mn-ea"/>
                <a:cs typeface="ヒラギノ角ゴ Pro W3" charset="-128"/>
                <a:sym typeface="ヒラギノ角ゴ Pro W3" charset="-128"/>
              </a:rPr>
              <a:t>/2m</a:t>
            </a:r>
          </a:p>
          <a:p>
            <a:pPr marL="628650">
              <a:spcAft>
                <a:spcPts val="1800"/>
              </a:spcAft>
            </a:pPr>
            <a:r>
              <a:rPr lang="ja-JP" altLang="en-US" sz="2800" dirty="0">
                <a:latin typeface="+mn-ea"/>
                <a:cs typeface="ヒラギノ角ゴ Pro W3" charset="-128"/>
                <a:sym typeface="ヒラギノ角ゴ Pro W3" charset="-128"/>
              </a:rPr>
              <a:t>波動関数</a:t>
            </a:r>
            <a:r>
              <a:rPr lang="en-US" altLang="ja-JP" sz="2800" dirty="0">
                <a:latin typeface="+mn-ea"/>
                <a:cs typeface="ヒラギノ角ゴ Pro W3" charset="-128"/>
                <a:sym typeface="ヒラギノ角ゴ Pro W3" charset="-128"/>
              </a:rPr>
              <a:t> </a:t>
            </a:r>
            <a:r>
              <a:rPr lang="ja-JP" altLang="en-US" sz="2800" dirty="0">
                <a:latin typeface="+mn-ea"/>
                <a:cs typeface="ヒラギノ角ゴ Pro W3" charset="-128"/>
                <a:sym typeface="ヒラギノ角ゴ Pro W3" charset="-128"/>
              </a:rPr>
              <a:t>連続空間上</a:t>
            </a:r>
          </a:p>
        </p:txBody>
      </p:sp>
      <p:sp>
        <p:nvSpPr>
          <p:cNvPr id="17412" name="Rectangle 4"/>
          <p:cNvSpPr>
            <a:spLocks/>
          </p:cNvSpPr>
          <p:nvPr/>
        </p:nvSpPr>
        <p:spPr bwMode="auto">
          <a:xfrm>
            <a:off x="1205783" y="1588770"/>
            <a:ext cx="4523986" cy="98298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>
              <a:tabLst>
                <a:tab pos="754380" algn="l"/>
                <a:tab pos="5326380" algn="l"/>
                <a:tab pos="754380" algn="l"/>
                <a:tab pos="5326380" algn="l"/>
              </a:tabLst>
            </a:pPr>
            <a:r>
              <a:rPr lang="ja-JP" altLang="en-US" sz="2400" dirty="0">
                <a:solidFill>
                  <a:schemeClr val="tx1"/>
                </a:solidFill>
                <a:latin typeface="+mn-ea"/>
                <a:cs typeface="ヒラギノ角ゴ Pro W3" charset="-128"/>
                <a:sym typeface="ヒラギノ角ゴ Pro W3" charset="-128"/>
              </a:rPr>
              <a:t>写実的に物質中の電子の性質を</a:t>
            </a:r>
            <a:endParaRPr lang="en-US" altLang="ja-JP" sz="2400" dirty="0">
              <a:solidFill>
                <a:schemeClr val="tx1"/>
              </a:solidFill>
              <a:latin typeface="+mn-ea"/>
              <a:cs typeface="ヒラギノ角ゴ Pro W3" charset="-128"/>
              <a:sym typeface="ヒラギノ角ゴ Pro W3" charset="-128"/>
            </a:endParaRPr>
          </a:p>
          <a:p>
            <a:pPr>
              <a:tabLst>
                <a:tab pos="754380" algn="l"/>
                <a:tab pos="5326380" algn="l"/>
                <a:tab pos="754380" algn="l"/>
                <a:tab pos="5326380" algn="l"/>
              </a:tabLst>
            </a:pPr>
            <a:r>
              <a:rPr lang="ja-JP" altLang="en-US" sz="2400" dirty="0">
                <a:solidFill>
                  <a:schemeClr val="tx1"/>
                </a:solidFill>
                <a:latin typeface="+mn-ea"/>
                <a:cs typeface="ヒラギノ角ゴ Pro W3" charset="-128"/>
                <a:sym typeface="ヒラギノ角ゴ Pro W3" charset="-128"/>
              </a:rPr>
              <a:t>シミュレートする計算</a:t>
            </a:r>
          </a:p>
        </p:txBody>
      </p:sp>
      <p:sp>
        <p:nvSpPr>
          <p:cNvPr id="17413" name="Rectangle 5"/>
          <p:cNvSpPr>
            <a:spLocks/>
          </p:cNvSpPr>
          <p:nvPr/>
        </p:nvSpPr>
        <p:spPr bwMode="auto">
          <a:xfrm>
            <a:off x="6607061" y="1895594"/>
            <a:ext cx="1538883" cy="3693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ja-JP" altLang="en-US" sz="2400" dirty="0">
                <a:solidFill>
                  <a:schemeClr val="tx1"/>
                </a:solidFill>
                <a:latin typeface="+mn-ea"/>
                <a:cs typeface="ヒラギノ角ゴ Pro W3" charset="-128"/>
                <a:sym typeface="ヒラギノ角ゴ Pro W3" charset="-128"/>
              </a:rPr>
              <a:t>近似はする</a:t>
            </a:r>
          </a:p>
        </p:txBody>
      </p:sp>
      <p:sp>
        <p:nvSpPr>
          <p:cNvPr id="17414" name="Rectangle 6"/>
          <p:cNvSpPr>
            <a:spLocks/>
          </p:cNvSpPr>
          <p:nvPr/>
        </p:nvSpPr>
        <p:spPr bwMode="auto">
          <a:xfrm>
            <a:off x="5375954" y="3159093"/>
            <a:ext cx="2305920" cy="3693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ja-JP" altLang="en-US" sz="2400" dirty="0">
                <a:solidFill>
                  <a:schemeClr val="tx1"/>
                </a:solidFill>
                <a:latin typeface="+mn-ea"/>
                <a:cs typeface="ヒラギノ角ゴ Pro W3" charset="-128"/>
                <a:sym typeface="ヒラギノ角ゴ Pro W3" charset="-128"/>
              </a:rPr>
              <a:t>クーロン相互作用</a:t>
            </a:r>
          </a:p>
        </p:txBody>
      </p:sp>
      <p:sp>
        <p:nvSpPr>
          <p:cNvPr id="17415" name="Rectangle 7"/>
          <p:cNvSpPr>
            <a:spLocks/>
          </p:cNvSpPr>
          <p:nvPr/>
        </p:nvSpPr>
        <p:spPr bwMode="auto">
          <a:xfrm>
            <a:off x="6412230" y="1760220"/>
            <a:ext cx="1954530" cy="64008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ja-JP" altLang="en-US">
              <a:latin typeface="+mn-ea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>
                <a:latin typeface="+mn-ea"/>
              </a:rPr>
              <a:pPr/>
              <a:t>16</a:t>
            </a:fld>
            <a:endParaRPr kumimoji="1" lang="ja-JP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696350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891540" y="342900"/>
            <a:ext cx="7360920" cy="1051560"/>
          </a:xfrm>
          <a:ln/>
        </p:spPr>
        <p:txBody>
          <a:bodyPr/>
          <a:lstStyle/>
          <a:p>
            <a:r>
              <a:rPr lang="ja-JP" altLang="en-US"/>
              <a:t>第一原理計算の意義</a:t>
            </a:r>
            <a:r>
              <a:rPr lang="en-US" altLang="ja-JP"/>
              <a:t>	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8640" y="2228850"/>
            <a:ext cx="8046720" cy="3657600"/>
          </a:xfrm>
          <a:ln/>
        </p:spPr>
        <p:txBody>
          <a:bodyPr/>
          <a:lstStyle/>
          <a:p>
            <a:pPr marL="628650"/>
            <a:r>
              <a:rPr lang="ja-JP" altLang="en-US" dirty="0"/>
              <a:t>原子構造</a:t>
            </a:r>
            <a:r>
              <a:rPr lang="en-US" altLang="ja-JP" dirty="0"/>
              <a:t>(</a:t>
            </a:r>
            <a:r>
              <a:rPr lang="ja-JP" altLang="en-US" dirty="0"/>
              <a:t>原子の配列</a:t>
            </a:r>
            <a:r>
              <a:rPr lang="en-US" altLang="ja-JP" dirty="0"/>
              <a:t>)</a:t>
            </a:r>
          </a:p>
          <a:p>
            <a:pPr marL="628650">
              <a:buNone/>
            </a:pPr>
            <a:r>
              <a:rPr lang="en-US" altLang="ja-JP" dirty="0"/>
              <a:t>   ⇔ </a:t>
            </a:r>
            <a:r>
              <a:rPr lang="ja-JP" altLang="en-US" dirty="0"/>
              <a:t>格子モデル</a:t>
            </a:r>
            <a:endParaRPr lang="en-US" altLang="ja-JP" dirty="0"/>
          </a:p>
          <a:p>
            <a:pPr marL="937260" lvl="1"/>
            <a:r>
              <a:rPr lang="ja-JP" altLang="en-US" dirty="0"/>
              <a:t>構造の安定性の評価、安定構造の予測</a:t>
            </a:r>
            <a:endParaRPr lang="en-US" altLang="ja-JP" dirty="0"/>
          </a:p>
          <a:p>
            <a:pPr marL="937260" lvl="1"/>
            <a:r>
              <a:rPr lang="ja-JP" altLang="en-US" dirty="0"/>
              <a:t>化学反応における経路、活性化エネルギー</a:t>
            </a:r>
            <a:endParaRPr lang="en-US" altLang="ja-JP" dirty="0"/>
          </a:p>
          <a:p>
            <a:pPr marL="628650"/>
            <a:r>
              <a:rPr lang="ja-JP" altLang="en-US" dirty="0"/>
              <a:t>電子状態の理解、予測</a:t>
            </a:r>
          </a:p>
        </p:txBody>
      </p:sp>
      <p:sp>
        <p:nvSpPr>
          <p:cNvPr id="18435" name="Rectangle 3"/>
          <p:cNvSpPr>
            <a:spLocks/>
          </p:cNvSpPr>
          <p:nvPr/>
        </p:nvSpPr>
        <p:spPr bwMode="auto">
          <a:xfrm>
            <a:off x="690087" y="1609844"/>
            <a:ext cx="6495318" cy="3693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ja-JP" altLang="en-US" sz="2400" dirty="0">
                <a:solidFill>
                  <a:schemeClr val="tx1"/>
                </a:solidFill>
                <a:latin typeface="+mn-ea"/>
              </a:rPr>
              <a:t>写実性による定量的評価</a:t>
            </a:r>
            <a:r>
              <a:rPr lang="en-US" altLang="ja-JP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ja-JP" sz="2400" dirty="0">
                <a:solidFill>
                  <a:schemeClr val="tx1"/>
                </a:solidFill>
                <a:latin typeface="+mn-ea"/>
                <a:cs typeface="Lucida Grande" charset="0"/>
              </a:rPr>
              <a:t>→ </a:t>
            </a:r>
            <a:r>
              <a:rPr lang="ja-JP" altLang="en-US" sz="2400" dirty="0">
                <a:solidFill>
                  <a:schemeClr val="tx1"/>
                </a:solidFill>
                <a:latin typeface="+mn-ea"/>
                <a:cs typeface="Lucida Grande" charset="0"/>
              </a:rPr>
              <a:t>実験とは独立な視点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589785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468630" y="3863340"/>
            <a:ext cx="8469630" cy="2606040"/>
          </a:xfrm>
          <a:prstGeom prst="rect">
            <a:avLst/>
          </a:prstGeom>
          <a:noFill/>
          <a:ln w="25400" cap="flat">
            <a:solidFill>
              <a:srgbClr val="FF7F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91540" y="285750"/>
            <a:ext cx="7360920" cy="891540"/>
          </a:xfrm>
          <a:ln/>
        </p:spPr>
        <p:txBody>
          <a:bodyPr/>
          <a:lstStyle/>
          <a:p>
            <a:r>
              <a:rPr lang="en-US" altLang="ja-JP"/>
              <a:t>Kohn-Sham</a:t>
            </a:r>
            <a:r>
              <a:rPr lang="ja-JP" altLang="en-US"/>
              <a:t>方程式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1537" y="5326380"/>
            <a:ext cx="3876198" cy="74295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9220" y="5463540"/>
            <a:ext cx="3221832" cy="77724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70222" y="4286250"/>
            <a:ext cx="5876448" cy="74295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9462" name="Rectangle 6"/>
          <p:cNvSpPr>
            <a:spLocks/>
          </p:cNvSpPr>
          <p:nvPr/>
        </p:nvSpPr>
        <p:spPr bwMode="auto">
          <a:xfrm>
            <a:off x="2628900" y="3566160"/>
            <a:ext cx="3874770" cy="594360"/>
          </a:xfrm>
          <a:prstGeom prst="rect">
            <a:avLst/>
          </a:prstGeom>
          <a:solidFill>
            <a:schemeClr val="bg1"/>
          </a:solidFill>
          <a:ln w="25400" cap="flat">
            <a:solidFill>
              <a:srgbClr val="FF7F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9463" name="Rectangle 7"/>
          <p:cNvSpPr>
            <a:spLocks/>
          </p:cNvSpPr>
          <p:nvPr/>
        </p:nvSpPr>
        <p:spPr bwMode="auto">
          <a:xfrm>
            <a:off x="2974688" y="3672959"/>
            <a:ext cx="3212668" cy="3693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altLang="ja-JP" sz="2400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V</a:t>
            </a:r>
            <a:r>
              <a:rPr lang="en-US" altLang="ja-JP" sz="2400" baseline="-6000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eff</a:t>
            </a:r>
            <a:r>
              <a:rPr lang="en-US" altLang="ja-JP" sz="2400" baseline="-6000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ja-JP" altLang="en-US" sz="2400" dirty="0">
                <a:solidFill>
                  <a:schemeClr val="tx1"/>
                </a:solidFill>
              </a:rPr>
              <a:t>と</a:t>
            </a:r>
            <a:r>
              <a:rPr lang="en-US" altLang="ja-JP" sz="2400" dirty="0">
                <a:solidFill>
                  <a:schemeClr val="tx1"/>
                </a:solidFill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</a:rPr>
              <a:t>ρ</a:t>
            </a:r>
            <a:r>
              <a:rPr lang="en-US" altLang="ja-JP" sz="2400" dirty="0">
                <a:solidFill>
                  <a:schemeClr val="tx1"/>
                </a:solidFill>
              </a:rPr>
              <a:t> </a:t>
            </a:r>
            <a:r>
              <a:rPr lang="ja-JP" altLang="en-US" sz="2400" dirty="0">
                <a:solidFill>
                  <a:schemeClr val="tx1"/>
                </a:solidFill>
              </a:rPr>
              <a:t>について</a:t>
            </a:r>
            <a:r>
              <a:rPr lang="en-US" altLang="ja-JP" sz="2400" dirty="0">
                <a:solidFill>
                  <a:schemeClr val="tx1"/>
                </a:solidFill>
              </a:rPr>
              <a:t>SCF</a:t>
            </a:r>
            <a:r>
              <a:rPr lang="ja-JP" altLang="en-US" sz="2400" dirty="0">
                <a:solidFill>
                  <a:schemeClr val="tx1"/>
                </a:solidFill>
              </a:rPr>
              <a:t>計算</a:t>
            </a:r>
            <a:endParaRPr lang="en-US" altLang="ja-JP" sz="2400" dirty="0">
              <a:solidFill>
                <a:schemeClr val="tx1"/>
              </a:solidFill>
            </a:endParaRPr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377190" y="1348740"/>
            <a:ext cx="8389620" cy="2068830"/>
          </a:xfrm>
          <a:ln/>
        </p:spPr>
        <p:txBody>
          <a:bodyPr>
            <a:normAutofit/>
          </a:bodyPr>
          <a:lstStyle/>
          <a:p>
            <a:pPr marL="628650">
              <a:spcAft>
                <a:spcPts val="1200"/>
              </a:spcAft>
            </a:pPr>
            <a:r>
              <a:rPr lang="ja-JP" altLang="en-US" sz="2400" dirty="0">
                <a:latin typeface="+mn-ea"/>
              </a:rPr>
              <a:t>密度汎関数法による第一原理計算の基本方程式</a:t>
            </a:r>
            <a:endParaRPr lang="en-US" altLang="ja-JP" sz="2400" dirty="0">
              <a:latin typeface="+mn-ea"/>
            </a:endParaRPr>
          </a:p>
          <a:p>
            <a:pPr marL="628650">
              <a:spcAft>
                <a:spcPts val="1200"/>
              </a:spcAft>
            </a:pPr>
            <a:r>
              <a:rPr lang="ja-JP" altLang="en-US" sz="2400" dirty="0">
                <a:latin typeface="+mn-ea"/>
              </a:rPr>
              <a:t>基底状態に関する理論。電子密度が基本変数。</a:t>
            </a:r>
            <a:endParaRPr lang="en-US" altLang="ja-JP" sz="2400" dirty="0">
              <a:latin typeface="+mn-ea"/>
            </a:endParaRPr>
          </a:p>
          <a:p>
            <a:pPr marL="628650">
              <a:spcAft>
                <a:spcPts val="1200"/>
              </a:spcAft>
            </a:pPr>
            <a:r>
              <a:rPr lang="ja-JP" altLang="en-US" sz="2400" dirty="0">
                <a:latin typeface="+mn-ea"/>
              </a:rPr>
              <a:t>多体問題を一体問題へ変換。</a:t>
            </a:r>
            <a:br>
              <a:rPr lang="en-US" altLang="ja-JP" sz="2400" dirty="0">
                <a:latin typeface="+mn-ea"/>
              </a:rPr>
            </a:br>
            <a:r>
              <a:rPr lang="ja-JP" altLang="en-US" sz="2400" dirty="0">
                <a:latin typeface="+mn-ea"/>
              </a:rPr>
              <a:t>困難を</a:t>
            </a:r>
            <a:r>
              <a:rPr lang="ja-JP" altLang="en-US" sz="2400" dirty="0"/>
              <a:t>交換相関汎関数</a:t>
            </a:r>
            <a:r>
              <a:rPr lang="en-US" altLang="ja-JP" sz="2400" dirty="0">
                <a:latin typeface="+mn-ea"/>
              </a:rPr>
              <a:t>E</a:t>
            </a:r>
            <a:r>
              <a:rPr lang="en-US" altLang="ja-JP" sz="2400" baseline="-6000" dirty="0">
                <a:latin typeface="+mn-ea"/>
              </a:rPr>
              <a:t>XC</a:t>
            </a:r>
            <a:r>
              <a:rPr lang="en-US" altLang="ja-JP" sz="2400" dirty="0">
                <a:latin typeface="+mn-ea"/>
                <a:cs typeface="Lucida Grande" charset="0"/>
              </a:rPr>
              <a:t>[ρ]</a:t>
            </a:r>
            <a:r>
              <a:rPr lang="ja-JP" altLang="en-US" sz="2400" dirty="0">
                <a:latin typeface="+mn-ea"/>
                <a:cs typeface="Lucida Grande" charset="0"/>
              </a:rPr>
              <a:t>にまとめる。</a:t>
            </a:r>
            <a:endParaRPr lang="ja-JP" altLang="en-US" sz="2400" dirty="0">
              <a:latin typeface="+mn-ea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4052957" y="2937565"/>
            <a:ext cx="960782" cy="3975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839791" y="4226778"/>
            <a:ext cx="543339" cy="3975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292558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765810" y="354330"/>
            <a:ext cx="7600950" cy="788670"/>
          </a:xfrm>
          <a:ln/>
        </p:spPr>
        <p:txBody>
          <a:bodyPr/>
          <a:lstStyle/>
          <a:p>
            <a:pPr>
              <a:tabLst>
                <a:tab pos="857250" algn="l"/>
              </a:tabLst>
            </a:pPr>
            <a:r>
              <a:rPr lang="ja-JP" altLang="en-US" sz="4300" dirty="0">
                <a:latin typeface="+mn-ea"/>
              </a:rPr>
              <a:t>交換相関汎関数</a:t>
            </a:r>
            <a:r>
              <a:rPr lang="en-US" altLang="ja-JP" sz="4300" dirty="0" err="1">
                <a:latin typeface="+mn-ea"/>
              </a:rPr>
              <a:t>E</a:t>
            </a:r>
            <a:r>
              <a:rPr lang="en-US" altLang="ja-JP" sz="4300" baseline="-6000" dirty="0" err="1">
                <a:latin typeface="+mn-ea"/>
              </a:rPr>
              <a:t>xc</a:t>
            </a:r>
            <a:r>
              <a:rPr lang="ja-JP" altLang="en-US" sz="4300" dirty="0">
                <a:latin typeface="+mn-ea"/>
              </a:rPr>
              <a:t>の近似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91540" y="2048387"/>
            <a:ext cx="7360920" cy="4203372"/>
          </a:xfrm>
          <a:ln/>
        </p:spPr>
        <p:txBody>
          <a:bodyPr/>
          <a:lstStyle/>
          <a:p>
            <a:pPr marL="632937">
              <a:spcAft>
                <a:spcPts val="600"/>
              </a:spcAft>
              <a:tabLst>
                <a:tab pos="1090137" algn="l"/>
                <a:tab pos="1410177" algn="l"/>
                <a:tab pos="1718787" algn="l"/>
                <a:tab pos="1410177" algn="l"/>
                <a:tab pos="1718787" algn="l"/>
                <a:tab pos="1090137" algn="l"/>
                <a:tab pos="1410177" algn="l"/>
              </a:tabLst>
            </a:pPr>
            <a:r>
              <a:rPr lang="ja-JP" altLang="en-US" dirty="0">
                <a:latin typeface="+mn-ea"/>
              </a:rPr>
              <a:t>この手法の</a:t>
            </a:r>
            <a:r>
              <a:rPr lang="ja-JP" altLang="en-US" dirty="0">
                <a:solidFill>
                  <a:srgbClr val="0000FF"/>
                </a:solidFill>
                <a:latin typeface="+mn-ea"/>
              </a:rPr>
              <a:t>公式誤差</a:t>
            </a:r>
            <a:r>
              <a:rPr lang="ja-JP" altLang="en-US" dirty="0">
                <a:latin typeface="+mn-ea"/>
              </a:rPr>
              <a:t>を決める</a:t>
            </a:r>
            <a:endParaRPr lang="en-US" altLang="ja-JP" dirty="0">
              <a:latin typeface="+mn-ea"/>
            </a:endParaRPr>
          </a:p>
          <a:p>
            <a:pPr marL="952977" lvl="1">
              <a:spcAft>
                <a:spcPts val="600"/>
              </a:spcAft>
              <a:tabLst>
                <a:tab pos="1090137" algn="l"/>
                <a:tab pos="1410177" algn="l"/>
                <a:tab pos="1718787" algn="l"/>
                <a:tab pos="1410177" algn="l"/>
                <a:tab pos="1718787" algn="l"/>
                <a:tab pos="1090137" algn="l"/>
                <a:tab pos="1410177" algn="l"/>
              </a:tabLst>
            </a:pPr>
            <a:r>
              <a:rPr lang="ja-JP" altLang="en-US" sz="2200" dirty="0">
                <a:latin typeface="+mn-ea"/>
              </a:rPr>
              <a:t>局所密度近似</a:t>
            </a:r>
            <a:endParaRPr lang="en-US" altLang="ja-JP" sz="2200" dirty="0">
              <a:latin typeface="+mn-ea"/>
            </a:endParaRPr>
          </a:p>
          <a:p>
            <a:pPr marL="1261587" lvl="2">
              <a:spcBef>
                <a:spcPts val="1080"/>
              </a:spcBef>
              <a:spcAft>
                <a:spcPts val="600"/>
              </a:spcAft>
              <a:tabLst>
                <a:tab pos="1090137" algn="l"/>
                <a:tab pos="1410177" algn="l"/>
                <a:tab pos="1718787" algn="l"/>
                <a:tab pos="1410177" algn="l"/>
                <a:tab pos="1718787" algn="l"/>
                <a:tab pos="1090137" algn="l"/>
                <a:tab pos="1410177" algn="l"/>
              </a:tabLst>
            </a:pPr>
            <a:r>
              <a:rPr lang="ja-JP" altLang="en-US" sz="2200" dirty="0">
                <a:latin typeface="+mn-ea"/>
              </a:rPr>
              <a:t>計算コスト小、経済的、広く実用</a:t>
            </a:r>
            <a:endParaRPr lang="en-US" altLang="ja-JP" sz="2200" dirty="0">
              <a:latin typeface="+mn-ea"/>
            </a:endParaRPr>
          </a:p>
          <a:p>
            <a:pPr marL="952977" lvl="1">
              <a:spcBef>
                <a:spcPts val="1080"/>
              </a:spcBef>
              <a:spcAft>
                <a:spcPts val="600"/>
              </a:spcAft>
              <a:tabLst>
                <a:tab pos="1090137" algn="l"/>
                <a:tab pos="1410177" algn="l"/>
                <a:tab pos="1718787" algn="l"/>
                <a:tab pos="1410177" algn="l"/>
                <a:tab pos="1718787" algn="l"/>
                <a:tab pos="1090137" algn="l"/>
                <a:tab pos="1410177" algn="l"/>
              </a:tabLst>
            </a:pPr>
            <a:r>
              <a:rPr lang="ja-JP" altLang="en-US" sz="2200" dirty="0">
                <a:latin typeface="+mn-ea"/>
              </a:rPr>
              <a:t>交換相互作用を含む</a:t>
            </a:r>
            <a:r>
              <a:rPr lang="en-US" altLang="ja-JP" sz="2200" dirty="0">
                <a:latin typeface="+mn-ea"/>
              </a:rPr>
              <a:t> (hybrid</a:t>
            </a:r>
            <a:r>
              <a:rPr lang="ja-JP" altLang="en-US" sz="2200" dirty="0">
                <a:latin typeface="+mn-ea"/>
              </a:rPr>
              <a:t>汎関数</a:t>
            </a:r>
            <a:r>
              <a:rPr lang="en-US" altLang="ja-JP" sz="2200" dirty="0">
                <a:latin typeface="+mn-ea"/>
              </a:rPr>
              <a:t>)</a:t>
            </a:r>
          </a:p>
          <a:p>
            <a:pPr marL="1261587" lvl="2">
              <a:spcBef>
                <a:spcPts val="1080"/>
              </a:spcBef>
              <a:spcAft>
                <a:spcPts val="600"/>
              </a:spcAft>
              <a:tabLst>
                <a:tab pos="1090137" algn="l"/>
                <a:tab pos="1410177" algn="l"/>
                <a:tab pos="1718787" algn="l"/>
                <a:tab pos="1410177" algn="l"/>
                <a:tab pos="1718787" algn="l"/>
                <a:tab pos="1090137" algn="l"/>
                <a:tab pos="1410177" algn="l"/>
              </a:tabLst>
            </a:pPr>
            <a:r>
              <a:rPr lang="ja-JP" altLang="en-US" sz="2200" dirty="0">
                <a:latin typeface="+mn-ea"/>
              </a:rPr>
              <a:t>計算コスト大、開発途上、一部の系での改善</a:t>
            </a:r>
            <a:endParaRPr lang="en-US" altLang="ja-JP" sz="2200" dirty="0">
              <a:latin typeface="+mn-ea"/>
            </a:endParaRPr>
          </a:p>
          <a:p>
            <a:pPr marL="632937">
              <a:tabLst>
                <a:tab pos="1090137" algn="l"/>
                <a:tab pos="1410177" algn="l"/>
                <a:tab pos="1718787" algn="l"/>
                <a:tab pos="1410177" algn="l"/>
                <a:tab pos="1718787" algn="l"/>
                <a:tab pos="1090137" algn="l"/>
                <a:tab pos="1410177" algn="l"/>
              </a:tabLst>
            </a:pPr>
            <a:r>
              <a:rPr lang="ja-JP" altLang="en-US" dirty="0">
                <a:latin typeface="+mn-ea"/>
              </a:rPr>
              <a:t>実用的でかつ万能の近似はない</a:t>
            </a:r>
            <a:endParaRPr lang="en-US" altLang="ja-JP" dirty="0">
              <a:latin typeface="+mn-ea"/>
            </a:endParaRPr>
          </a:p>
          <a:p>
            <a:pPr marL="952977" lvl="1">
              <a:buSzPct val="150000"/>
              <a:buFont typeface="Lucida Grande" charset="0"/>
              <a:buChar char="‣"/>
              <a:tabLst>
                <a:tab pos="1090137" algn="l"/>
                <a:tab pos="1410177" algn="l"/>
                <a:tab pos="1718787" algn="l"/>
                <a:tab pos="1410177" algn="l"/>
                <a:tab pos="1718787" algn="l"/>
                <a:tab pos="1090137" algn="l"/>
                <a:tab pos="1410177" algn="l"/>
              </a:tabLst>
            </a:pPr>
            <a:r>
              <a:rPr lang="ja-JP" altLang="en-US" dirty="0">
                <a:solidFill>
                  <a:srgbClr val="FF0000"/>
                </a:solidFill>
                <a:latin typeface="+mn-ea"/>
              </a:rPr>
              <a:t>究極の方法は見つかっていない</a:t>
            </a:r>
          </a:p>
        </p:txBody>
      </p:sp>
      <p:sp>
        <p:nvSpPr>
          <p:cNvPr id="20483" name="Rectangle 3"/>
          <p:cNvSpPr>
            <a:spLocks/>
          </p:cNvSpPr>
          <p:nvPr/>
        </p:nvSpPr>
        <p:spPr bwMode="auto">
          <a:xfrm>
            <a:off x="3280410" y="1211580"/>
            <a:ext cx="2462213" cy="49244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>
              <a:spcBef>
                <a:spcPts val="180"/>
              </a:spcBef>
              <a:tabLst>
                <a:tab pos="857250" algn="l"/>
              </a:tabLst>
            </a:pPr>
            <a:r>
              <a:rPr lang="ja-JP" altLang="en-US" sz="3200" dirty="0">
                <a:solidFill>
                  <a:srgbClr val="FF7F00"/>
                </a:solidFill>
                <a:latin typeface="+mn-ea"/>
              </a:rPr>
              <a:t>仮想系の構成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159791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316"/>
            <a:ext cx="8229600" cy="867960"/>
          </a:xfrm>
        </p:spPr>
        <p:txBody>
          <a:bodyPr/>
          <a:lstStyle/>
          <a:p>
            <a:r>
              <a:rPr kumimoji="1" lang="en-US" altLang="ja-JP" dirty="0"/>
              <a:t>Outline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879276"/>
            <a:ext cx="8501114" cy="5978724"/>
          </a:xfrm>
        </p:spPr>
        <p:txBody>
          <a:bodyPr>
            <a:normAutofit/>
          </a:bodyPr>
          <a:lstStyle/>
          <a:p>
            <a:r>
              <a:rPr lang="en-US" altLang="ja-JP" sz="2400" dirty="0" err="1">
                <a:solidFill>
                  <a:srgbClr val="0070C0"/>
                </a:solidFill>
                <a:latin typeface="+mn-ea"/>
              </a:rPr>
              <a:t>MateriApps</a:t>
            </a:r>
            <a:r>
              <a:rPr lang="en-US" altLang="ja-JP" sz="2400" dirty="0">
                <a:solidFill>
                  <a:srgbClr val="0070C0"/>
                </a:solidFill>
                <a:latin typeface="+mn-ea"/>
              </a:rPr>
              <a:t> LIVE!</a:t>
            </a:r>
            <a:r>
              <a:rPr lang="ja-JP" altLang="en-US" sz="2400" dirty="0">
                <a:solidFill>
                  <a:srgbClr val="0070C0"/>
                </a:solidFill>
                <a:latin typeface="+mn-ea"/>
              </a:rPr>
              <a:t>の設定</a:t>
            </a:r>
            <a:endParaRPr lang="en-US" altLang="ja-JP" sz="2400" dirty="0">
              <a:solidFill>
                <a:srgbClr val="0070C0"/>
              </a:solidFill>
              <a:latin typeface="+mn-ea"/>
            </a:endParaRPr>
          </a:p>
          <a:p>
            <a:r>
              <a:rPr lang="en-US" altLang="ja-JP" sz="2400" dirty="0">
                <a:solidFill>
                  <a:srgbClr val="000000"/>
                </a:solidFill>
                <a:latin typeface="+mn-ea"/>
              </a:rPr>
              <a:t>Quantum ESPRESSO</a:t>
            </a:r>
            <a:r>
              <a:rPr lang="ja-JP" altLang="en-US" sz="2400" dirty="0">
                <a:solidFill>
                  <a:srgbClr val="000000"/>
                </a:solidFill>
                <a:latin typeface="+mn-ea"/>
              </a:rPr>
              <a:t>について</a:t>
            </a:r>
            <a:endParaRPr lang="en-US" altLang="ja-JP" sz="2400" dirty="0">
              <a:solidFill>
                <a:srgbClr val="000000"/>
              </a:solidFill>
              <a:latin typeface="+mn-ea"/>
            </a:endParaRPr>
          </a:p>
          <a:p>
            <a:r>
              <a:rPr lang="ja-JP" altLang="en-US" sz="2400" dirty="0">
                <a:solidFill>
                  <a:srgbClr val="000000"/>
                </a:solidFill>
                <a:latin typeface="+mn-ea"/>
              </a:rPr>
              <a:t>第一原理的電子状態計算</a:t>
            </a:r>
            <a:endParaRPr lang="en-US" altLang="ja-JP" sz="2400" dirty="0">
              <a:solidFill>
                <a:srgbClr val="000000"/>
              </a:solidFill>
              <a:latin typeface="+mn-ea"/>
            </a:endParaRPr>
          </a:p>
          <a:p>
            <a:pPr lvl="1"/>
            <a:r>
              <a:rPr lang="ja-JP" altLang="en-US" sz="2000" dirty="0">
                <a:solidFill>
                  <a:srgbClr val="000000"/>
                </a:solidFill>
                <a:latin typeface="+mn-ea"/>
              </a:rPr>
              <a:t>擬ポテンシャルについて</a:t>
            </a:r>
            <a:endParaRPr lang="en-US" altLang="ja-JP" sz="2000" dirty="0">
              <a:solidFill>
                <a:srgbClr val="000000"/>
              </a:solidFill>
              <a:latin typeface="+mn-ea"/>
            </a:endParaRPr>
          </a:p>
          <a:p>
            <a:pPr lvl="1"/>
            <a:r>
              <a:rPr lang="ja-JP" altLang="en-US" sz="2000" dirty="0">
                <a:solidFill>
                  <a:srgbClr val="000000"/>
                </a:solidFill>
                <a:latin typeface="+mn-ea"/>
              </a:rPr>
              <a:t>使う交換相関汎関数</a:t>
            </a:r>
            <a:r>
              <a:rPr lang="en-US" altLang="ja-JP" sz="2000" dirty="0" err="1">
                <a:solidFill>
                  <a:srgbClr val="000000"/>
                </a:solidFill>
                <a:latin typeface="+mn-ea"/>
              </a:rPr>
              <a:t>Exc</a:t>
            </a:r>
            <a:r>
              <a:rPr lang="ja-JP" altLang="en-US" sz="2000">
                <a:solidFill>
                  <a:srgbClr val="000000"/>
                </a:solidFill>
                <a:latin typeface="+mn-ea"/>
              </a:rPr>
              <a:t>を決める</a:t>
            </a:r>
            <a:endParaRPr lang="en-US" altLang="ja-JP" sz="2400" dirty="0"/>
          </a:p>
          <a:p>
            <a:r>
              <a:rPr lang="ja-JP" altLang="en-US" sz="2400" dirty="0">
                <a:solidFill>
                  <a:srgbClr val="000000"/>
                </a:solidFill>
                <a:latin typeface="+mn-ea"/>
              </a:rPr>
              <a:t>ハンズオン実行準備</a:t>
            </a:r>
            <a:endParaRPr lang="en-US" altLang="ja-JP" sz="2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ja-JP" sz="2400" dirty="0">
                <a:solidFill>
                  <a:srgbClr val="0070C0"/>
                </a:solidFill>
                <a:latin typeface="+mn-ea"/>
              </a:rPr>
              <a:t>QE</a:t>
            </a:r>
            <a:r>
              <a:rPr lang="ja-JP" altLang="en-US" sz="2400" dirty="0">
                <a:solidFill>
                  <a:srgbClr val="0070C0"/>
                </a:solidFill>
                <a:latin typeface="+mn-ea"/>
              </a:rPr>
              <a:t>の</a:t>
            </a:r>
            <a:r>
              <a:rPr lang="en-US" altLang="ja-JP" sz="2400" dirty="0">
                <a:solidFill>
                  <a:srgbClr val="0070C0"/>
                </a:solidFill>
                <a:latin typeface="+mn-ea"/>
              </a:rPr>
              <a:t>examples</a:t>
            </a:r>
            <a:r>
              <a:rPr lang="ja-JP" altLang="en-US" sz="2400" dirty="0">
                <a:solidFill>
                  <a:srgbClr val="0070C0"/>
                </a:solidFill>
                <a:latin typeface="+mn-ea"/>
              </a:rPr>
              <a:t>（ハンズオン）</a:t>
            </a:r>
            <a:endParaRPr lang="en-US" altLang="ja-JP" sz="2400" dirty="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ja-JP" sz="2000" dirty="0">
                <a:solidFill>
                  <a:srgbClr val="000000"/>
                </a:solidFill>
                <a:latin typeface="+mn-ea"/>
              </a:rPr>
              <a:t>PW/examples/examples01</a:t>
            </a:r>
            <a:r>
              <a:rPr lang="ja-JP" altLang="en-US" sz="2000">
                <a:solidFill>
                  <a:srgbClr val="000000"/>
                </a:solidFill>
                <a:latin typeface="+mn-ea"/>
              </a:rPr>
              <a:t>：実行テストと演習</a:t>
            </a:r>
            <a:endParaRPr lang="en-US" altLang="ja-JP" sz="2000" dirty="0">
              <a:solidFill>
                <a:srgbClr val="000000"/>
              </a:solidFill>
              <a:latin typeface="+mn-ea"/>
            </a:endParaRPr>
          </a:p>
          <a:p>
            <a:pPr lvl="1"/>
            <a:r>
              <a:rPr lang="en-US" altLang="ja-JP" sz="2000" dirty="0">
                <a:solidFill>
                  <a:srgbClr val="000000"/>
                </a:solidFill>
                <a:latin typeface="+mn-ea"/>
              </a:rPr>
              <a:t>CPV/example/examples01</a:t>
            </a:r>
            <a:r>
              <a:rPr lang="ja-JP" altLang="en-US" sz="2000">
                <a:solidFill>
                  <a:srgbClr val="000000"/>
                </a:solidFill>
                <a:latin typeface="+mn-ea"/>
              </a:rPr>
              <a:t>：実行テスト</a:t>
            </a:r>
            <a:endParaRPr lang="en-US" altLang="ja-JP" sz="2000" dirty="0">
              <a:solidFill>
                <a:srgbClr val="000000"/>
              </a:solidFill>
              <a:latin typeface="+mn-ea"/>
            </a:endParaRPr>
          </a:p>
          <a:p>
            <a:pPr lvl="1"/>
            <a:r>
              <a:rPr lang="en-US" altLang="ja-JP" sz="2000" dirty="0" err="1">
                <a:solidFill>
                  <a:srgbClr val="000000"/>
                </a:solidFill>
                <a:latin typeface="+mn-ea"/>
              </a:rPr>
              <a:t>PHonon</a:t>
            </a:r>
            <a:r>
              <a:rPr lang="en-US" altLang="ja-JP" sz="2000" dirty="0">
                <a:solidFill>
                  <a:srgbClr val="000000"/>
                </a:solidFill>
                <a:latin typeface="+mn-ea"/>
              </a:rPr>
              <a:t>/example/examples01</a:t>
            </a:r>
            <a:r>
              <a:rPr lang="ja-JP" altLang="en-US" sz="2000">
                <a:solidFill>
                  <a:srgbClr val="000000"/>
                </a:solidFill>
                <a:latin typeface="+mn-ea"/>
              </a:rPr>
              <a:t>：実行テストと演習</a:t>
            </a:r>
            <a:endParaRPr lang="en-US" altLang="ja-JP" sz="2000" dirty="0">
              <a:solidFill>
                <a:srgbClr val="000000"/>
              </a:solidFill>
              <a:latin typeface="+mn-ea"/>
            </a:endParaRPr>
          </a:p>
          <a:p>
            <a:r>
              <a:rPr lang="ja-JP" altLang="en-US" sz="2400" dirty="0">
                <a:solidFill>
                  <a:srgbClr val="000000"/>
                </a:solidFill>
                <a:latin typeface="+mn-ea"/>
              </a:rPr>
              <a:t>サイズを大きくした計算例</a:t>
            </a:r>
            <a:endParaRPr lang="en-US" altLang="ja-JP" sz="2400" dirty="0">
              <a:solidFill>
                <a:srgbClr val="000000"/>
              </a:solidFill>
              <a:latin typeface="+mn-ea"/>
            </a:endParaRPr>
          </a:p>
          <a:p>
            <a:r>
              <a:rPr lang="ja-JP" altLang="en-US" sz="2400">
                <a:cs typeface="ＭＳ 明朝"/>
              </a:rPr>
              <a:t>「京」を中核とした</a:t>
            </a:r>
            <a:r>
              <a:rPr lang="en-US" altLang="ja-JP" sz="2400" dirty="0">
                <a:cs typeface="ＭＳ 明朝"/>
              </a:rPr>
              <a:t>HPCI</a:t>
            </a:r>
            <a:r>
              <a:rPr lang="ja-JP" altLang="en-US" sz="2400">
                <a:cs typeface="ＭＳ 明朝"/>
              </a:rPr>
              <a:t>にプリインストールされているアプリケーション</a:t>
            </a:r>
            <a:endParaRPr lang="en-US" altLang="ja-JP" sz="2400" dirty="0">
              <a:solidFill>
                <a:srgbClr val="000000"/>
              </a:solidFill>
              <a:latin typeface="+mn-ea"/>
            </a:endParaRPr>
          </a:p>
          <a:p>
            <a:r>
              <a:rPr lang="ja-JP" altLang="en-US" sz="2400" dirty="0">
                <a:solidFill>
                  <a:srgbClr val="000000"/>
                </a:solidFill>
                <a:latin typeface="+mn-ea"/>
              </a:rPr>
              <a:t>付録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6861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891540" y="692642"/>
            <a:ext cx="7360920" cy="765810"/>
          </a:xfrm>
          <a:ln/>
        </p:spPr>
        <p:txBody>
          <a:bodyPr/>
          <a:lstStyle/>
          <a:p>
            <a:r>
              <a:rPr lang="ja-JP" altLang="en-US" sz="4300" dirty="0"/>
              <a:t>局所密度近似：実験との対応</a:t>
            </a:r>
          </a:p>
        </p:txBody>
      </p:sp>
      <p:sp>
        <p:nvSpPr>
          <p:cNvPr id="21506" name="Rectangle 2"/>
          <p:cNvSpPr>
            <a:spLocks/>
          </p:cNvSpPr>
          <p:nvPr/>
        </p:nvSpPr>
        <p:spPr bwMode="auto">
          <a:xfrm>
            <a:off x="3362543" y="1655564"/>
            <a:ext cx="2425126" cy="3693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pPr marL="182880">
              <a:spcBef>
                <a:spcPts val="1800"/>
              </a:spcBef>
              <a:tabLst>
                <a:tab pos="640080" algn="l"/>
              </a:tabLst>
            </a:pPr>
            <a:r>
              <a:rPr lang="ja-JP" altLang="en-US" sz="2400" dirty="0">
                <a:solidFill>
                  <a:schemeClr val="tx1"/>
                </a:solidFill>
              </a:rPr>
              <a:t>精度評価の尺度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0030" y="2388870"/>
            <a:ext cx="4114800" cy="288036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21508" name="Rectangle 4"/>
          <p:cNvSpPr>
            <a:spLocks/>
          </p:cNvSpPr>
          <p:nvPr/>
        </p:nvSpPr>
        <p:spPr bwMode="auto">
          <a:xfrm>
            <a:off x="1245870" y="5577840"/>
            <a:ext cx="2708910" cy="43434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altLang="ja-JP" sz="1300" dirty="0">
                <a:ea typeface="Gill Sans" charset="0"/>
                <a:cs typeface="Gill Sans" charset="0"/>
              </a:rPr>
              <a:t>Li, Na, K, Al, C, Si, </a:t>
            </a:r>
            <a:r>
              <a:rPr lang="en-US" altLang="ja-JP" sz="1300" dirty="0" err="1">
                <a:ea typeface="Gill Sans" charset="0"/>
                <a:cs typeface="Gill Sans" charset="0"/>
              </a:rPr>
              <a:t>SiC</a:t>
            </a:r>
            <a:r>
              <a:rPr lang="en-US" altLang="ja-JP" sz="1300" dirty="0">
                <a:ea typeface="Gill Sans" charset="0"/>
                <a:cs typeface="Gill Sans" charset="0"/>
              </a:rPr>
              <a:t>, </a:t>
            </a:r>
            <a:r>
              <a:rPr lang="en-US" altLang="ja-JP" sz="1300" dirty="0" err="1">
                <a:ea typeface="Gill Sans" charset="0"/>
                <a:cs typeface="Gill Sans" charset="0"/>
              </a:rPr>
              <a:t>Ge</a:t>
            </a:r>
            <a:r>
              <a:rPr lang="en-US" altLang="ja-JP" sz="1300" dirty="0">
                <a:ea typeface="Gill Sans" charset="0"/>
                <a:cs typeface="Gill Sans" charset="0"/>
              </a:rPr>
              <a:t>, </a:t>
            </a:r>
            <a:r>
              <a:rPr lang="en-US" altLang="ja-JP" sz="1300" dirty="0" err="1">
                <a:ea typeface="Gill Sans" charset="0"/>
                <a:cs typeface="Gill Sans" charset="0"/>
              </a:rPr>
              <a:t>GaAs</a:t>
            </a:r>
            <a:r>
              <a:rPr lang="en-US" altLang="ja-JP" sz="1300" dirty="0">
                <a:ea typeface="Gill Sans" charset="0"/>
                <a:cs typeface="Gill Sans" charset="0"/>
              </a:rPr>
              <a:t>, </a:t>
            </a:r>
            <a:r>
              <a:rPr lang="en-US" altLang="ja-JP" sz="1300" dirty="0" err="1">
                <a:ea typeface="Gill Sans" charset="0"/>
                <a:cs typeface="Gill Sans" charset="0"/>
              </a:rPr>
              <a:t>NaCl</a:t>
            </a:r>
            <a:r>
              <a:rPr lang="en-US" altLang="ja-JP" sz="1300" dirty="0">
                <a:ea typeface="Gill Sans" charset="0"/>
                <a:cs typeface="Gill Sans" charset="0"/>
              </a:rPr>
              <a:t>, </a:t>
            </a:r>
            <a:r>
              <a:rPr lang="en-US" altLang="ja-JP" sz="1300" dirty="0" err="1">
                <a:ea typeface="Gill Sans" charset="0"/>
                <a:cs typeface="Gill Sans" charset="0"/>
              </a:rPr>
              <a:t>NaF</a:t>
            </a:r>
            <a:r>
              <a:rPr lang="en-US" altLang="ja-JP" sz="1300" dirty="0">
                <a:ea typeface="Gill Sans" charset="0"/>
                <a:cs typeface="Gill Sans" charset="0"/>
              </a:rPr>
              <a:t>, </a:t>
            </a:r>
            <a:r>
              <a:rPr lang="en-US" altLang="ja-JP" sz="1300" dirty="0" err="1">
                <a:ea typeface="Gill Sans" charset="0"/>
                <a:cs typeface="Gill Sans" charset="0"/>
              </a:rPr>
              <a:t>LiCl</a:t>
            </a:r>
            <a:r>
              <a:rPr lang="en-US" altLang="ja-JP" sz="1300" dirty="0">
                <a:ea typeface="Gill Sans" charset="0"/>
                <a:cs typeface="Gill Sans" charset="0"/>
              </a:rPr>
              <a:t>, </a:t>
            </a:r>
            <a:r>
              <a:rPr lang="en-US" altLang="ja-JP" sz="1300" dirty="0" err="1">
                <a:ea typeface="Gill Sans" charset="0"/>
                <a:cs typeface="Gill Sans" charset="0"/>
              </a:rPr>
              <a:t>LiF</a:t>
            </a:r>
            <a:r>
              <a:rPr lang="en-US" altLang="ja-JP" sz="1300" dirty="0">
                <a:ea typeface="Gill Sans" charset="0"/>
                <a:cs typeface="Gill Sans" charset="0"/>
              </a:rPr>
              <a:t>, </a:t>
            </a:r>
            <a:r>
              <a:rPr lang="en-US" altLang="ja-JP" sz="1300" dirty="0" err="1">
                <a:ea typeface="Gill Sans" charset="0"/>
                <a:cs typeface="Gill Sans" charset="0"/>
              </a:rPr>
              <a:t>MgO</a:t>
            </a:r>
            <a:r>
              <a:rPr lang="en-US" altLang="ja-JP" sz="1300" dirty="0">
                <a:ea typeface="Gill Sans" charset="0"/>
                <a:cs typeface="Gill Sans" charset="0"/>
              </a:rPr>
              <a:t>, Cu, </a:t>
            </a:r>
            <a:r>
              <a:rPr lang="en-US" altLang="ja-JP" sz="1300" dirty="0" err="1">
                <a:ea typeface="Gill Sans" charset="0"/>
                <a:cs typeface="Gill Sans" charset="0"/>
              </a:rPr>
              <a:t>Rh</a:t>
            </a:r>
            <a:r>
              <a:rPr lang="en-US" altLang="ja-JP" sz="1300" dirty="0">
                <a:ea typeface="Gill Sans" charset="0"/>
                <a:cs typeface="Gill Sans" charset="0"/>
              </a:rPr>
              <a:t>, Pd, Ag</a:t>
            </a:r>
          </a:p>
        </p:txBody>
      </p:sp>
      <p:sp>
        <p:nvSpPr>
          <p:cNvPr id="21509" name="Rectangle 5"/>
          <p:cNvSpPr>
            <a:spLocks/>
          </p:cNvSpPr>
          <p:nvPr/>
        </p:nvSpPr>
        <p:spPr bwMode="auto">
          <a:xfrm>
            <a:off x="914400" y="6346492"/>
            <a:ext cx="3515285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ja-JP" sz="1300" dirty="0">
                <a:ea typeface="Gill Sans" charset="0"/>
                <a:cs typeface="Gill Sans" charset="0"/>
              </a:rPr>
              <a:t>J.P. </a:t>
            </a:r>
            <a:r>
              <a:rPr lang="en-US" altLang="ja-JP" sz="1300" dirty="0" err="1">
                <a:ea typeface="Gill Sans" charset="0"/>
                <a:cs typeface="Gill Sans" charset="0"/>
              </a:rPr>
              <a:t>Perdew</a:t>
            </a:r>
            <a:r>
              <a:rPr lang="en-US" altLang="ja-JP" sz="1300" dirty="0">
                <a:ea typeface="Gill Sans" charset="0"/>
                <a:cs typeface="Gill Sans" charset="0"/>
              </a:rPr>
              <a:t> et al, Phys. Rev. </a:t>
            </a:r>
            <a:r>
              <a:rPr lang="en-US" altLang="ja-JP" sz="1300" dirty="0" err="1">
                <a:ea typeface="Gill Sans" charset="0"/>
                <a:cs typeface="Gill Sans" charset="0"/>
              </a:rPr>
              <a:t>Lett</a:t>
            </a:r>
            <a:r>
              <a:rPr lang="en-US" altLang="ja-JP" sz="1300" dirty="0">
                <a:ea typeface="Gill Sans" charset="0"/>
                <a:cs typeface="Gill Sans" charset="0"/>
              </a:rPr>
              <a:t>. 100, 136406 (2008)</a:t>
            </a:r>
          </a:p>
        </p:txBody>
      </p:sp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31970" y="2388870"/>
            <a:ext cx="4114800" cy="288036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21511" name="Rectangle 7"/>
          <p:cNvSpPr>
            <a:spLocks/>
          </p:cNvSpPr>
          <p:nvPr/>
        </p:nvSpPr>
        <p:spPr bwMode="auto">
          <a:xfrm>
            <a:off x="5372100" y="5577840"/>
            <a:ext cx="2777490" cy="43434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altLang="ja-JP" sz="1300" dirty="0">
                <a:ea typeface="Gill Sans" charset="0"/>
                <a:cs typeface="Gill Sans" charset="0"/>
              </a:rPr>
              <a:t>H</a:t>
            </a:r>
            <a:r>
              <a:rPr lang="en-US" altLang="ja-JP" sz="1300" baseline="-6000" dirty="0">
                <a:ea typeface="Gill Sans" charset="0"/>
                <a:cs typeface="Gill Sans" charset="0"/>
              </a:rPr>
              <a:t>2</a:t>
            </a:r>
            <a:r>
              <a:rPr lang="en-US" altLang="ja-JP" sz="1300" dirty="0">
                <a:ea typeface="Gill Sans" charset="0"/>
                <a:cs typeface="Gill Sans" charset="0"/>
              </a:rPr>
              <a:t>, </a:t>
            </a:r>
            <a:r>
              <a:rPr lang="en-US" altLang="ja-JP" sz="1300" dirty="0" err="1">
                <a:ea typeface="Gill Sans" charset="0"/>
                <a:cs typeface="Gill Sans" charset="0"/>
              </a:rPr>
              <a:t>LiH</a:t>
            </a:r>
            <a:r>
              <a:rPr lang="en-US" altLang="ja-JP" sz="1300" dirty="0">
                <a:ea typeface="Gill Sans" charset="0"/>
                <a:cs typeface="Gill Sans" charset="0"/>
              </a:rPr>
              <a:t>, CH</a:t>
            </a:r>
            <a:r>
              <a:rPr lang="en-US" altLang="ja-JP" sz="1300" baseline="-6000" dirty="0">
                <a:ea typeface="Gill Sans" charset="0"/>
                <a:cs typeface="Gill Sans" charset="0"/>
              </a:rPr>
              <a:t>4</a:t>
            </a:r>
            <a:r>
              <a:rPr lang="en-US" altLang="ja-JP" sz="1300" dirty="0">
                <a:ea typeface="Gill Sans" charset="0"/>
                <a:cs typeface="Gill Sans" charset="0"/>
              </a:rPr>
              <a:t>, OH, H</a:t>
            </a:r>
            <a:r>
              <a:rPr lang="en-US" altLang="ja-JP" sz="1300" baseline="-6000" dirty="0">
                <a:ea typeface="Gill Sans" charset="0"/>
                <a:cs typeface="Gill Sans" charset="0"/>
              </a:rPr>
              <a:t>2</a:t>
            </a:r>
            <a:r>
              <a:rPr lang="en-US" altLang="ja-JP" sz="1300" dirty="0">
                <a:ea typeface="Gill Sans" charset="0"/>
                <a:cs typeface="Gill Sans" charset="0"/>
              </a:rPr>
              <a:t>O, HF, Li</a:t>
            </a:r>
            <a:r>
              <a:rPr lang="en-US" altLang="ja-JP" sz="1300" baseline="-6000" dirty="0">
                <a:ea typeface="Gill Sans" charset="0"/>
                <a:cs typeface="Gill Sans" charset="0"/>
              </a:rPr>
              <a:t>2</a:t>
            </a:r>
            <a:r>
              <a:rPr lang="en-US" altLang="ja-JP" sz="1300" dirty="0">
                <a:ea typeface="Gill Sans" charset="0"/>
                <a:cs typeface="Gill Sans" charset="0"/>
              </a:rPr>
              <a:t>, </a:t>
            </a:r>
            <a:r>
              <a:rPr lang="en-US" altLang="ja-JP" sz="1300" dirty="0" err="1">
                <a:ea typeface="Gill Sans" charset="0"/>
                <a:cs typeface="Gill Sans" charset="0"/>
              </a:rPr>
              <a:t>LiF</a:t>
            </a:r>
            <a:r>
              <a:rPr lang="en-US" altLang="ja-JP" sz="1300" dirty="0">
                <a:ea typeface="Gill Sans" charset="0"/>
                <a:cs typeface="Gill Sans" charset="0"/>
              </a:rPr>
              <a:t>, Be</a:t>
            </a:r>
            <a:r>
              <a:rPr lang="en-US" altLang="ja-JP" sz="1300" baseline="-6000" dirty="0">
                <a:ea typeface="Gill Sans" charset="0"/>
                <a:cs typeface="Gill Sans" charset="0"/>
              </a:rPr>
              <a:t>2</a:t>
            </a:r>
            <a:r>
              <a:rPr lang="en-US" altLang="ja-JP" sz="1300" dirty="0">
                <a:ea typeface="Gill Sans" charset="0"/>
                <a:cs typeface="Gill Sans" charset="0"/>
              </a:rPr>
              <a:t>, C</a:t>
            </a:r>
            <a:r>
              <a:rPr lang="en-US" altLang="ja-JP" sz="1300" baseline="-6000" dirty="0">
                <a:ea typeface="Gill Sans" charset="0"/>
                <a:cs typeface="Gill Sans" charset="0"/>
              </a:rPr>
              <a:t>2</a:t>
            </a:r>
            <a:r>
              <a:rPr lang="en-US" altLang="ja-JP" sz="1300" dirty="0">
                <a:ea typeface="Gill Sans" charset="0"/>
                <a:cs typeface="Gill Sans" charset="0"/>
              </a:rPr>
              <a:t>H</a:t>
            </a:r>
            <a:r>
              <a:rPr lang="en-US" altLang="ja-JP" sz="1300" baseline="-6000" dirty="0">
                <a:ea typeface="Gill Sans" charset="0"/>
                <a:cs typeface="Gill Sans" charset="0"/>
              </a:rPr>
              <a:t>2</a:t>
            </a:r>
            <a:r>
              <a:rPr lang="en-US" altLang="ja-JP" sz="1300" dirty="0">
                <a:ea typeface="Gill Sans" charset="0"/>
                <a:cs typeface="Gill Sans" charset="0"/>
              </a:rPr>
              <a:t>, HCN, CO, N</a:t>
            </a:r>
            <a:r>
              <a:rPr lang="en-US" altLang="ja-JP" sz="1300" baseline="-6000" dirty="0">
                <a:ea typeface="Gill Sans" charset="0"/>
                <a:cs typeface="Gill Sans" charset="0"/>
              </a:rPr>
              <a:t>2</a:t>
            </a:r>
            <a:r>
              <a:rPr lang="en-US" altLang="ja-JP" sz="1300" dirty="0">
                <a:ea typeface="Gill Sans" charset="0"/>
                <a:cs typeface="Gill Sans" charset="0"/>
              </a:rPr>
              <a:t>, NO, O</a:t>
            </a:r>
            <a:r>
              <a:rPr lang="en-US" altLang="ja-JP" sz="1300" baseline="-6000" dirty="0">
                <a:ea typeface="Gill Sans" charset="0"/>
                <a:cs typeface="Gill Sans" charset="0"/>
              </a:rPr>
              <a:t>2</a:t>
            </a:r>
            <a:r>
              <a:rPr lang="en-US" altLang="ja-JP" sz="1300" dirty="0">
                <a:ea typeface="Gill Sans" charset="0"/>
                <a:cs typeface="Gill Sans" charset="0"/>
              </a:rPr>
              <a:t>, F</a:t>
            </a:r>
            <a:r>
              <a:rPr lang="en-US" altLang="ja-JP" sz="1300" baseline="-6000" dirty="0">
                <a:ea typeface="Gill Sans" charset="0"/>
                <a:cs typeface="Gill Sans" charset="0"/>
              </a:rPr>
              <a:t>2</a:t>
            </a:r>
            <a:r>
              <a:rPr lang="en-US" altLang="ja-JP" sz="1300" dirty="0">
                <a:ea typeface="Gill Sans" charset="0"/>
                <a:cs typeface="Gill Sans" charset="0"/>
              </a:rPr>
              <a:t>, P</a:t>
            </a:r>
            <a:r>
              <a:rPr lang="en-US" altLang="ja-JP" sz="1300" baseline="-6000" dirty="0">
                <a:ea typeface="Gill Sans" charset="0"/>
                <a:cs typeface="Gill Sans" charset="0"/>
              </a:rPr>
              <a:t>2</a:t>
            </a:r>
            <a:r>
              <a:rPr lang="en-US" altLang="ja-JP" sz="1300" dirty="0">
                <a:ea typeface="Gill Sans" charset="0"/>
                <a:cs typeface="Gill Sans" charset="0"/>
              </a:rPr>
              <a:t>, Cl</a:t>
            </a:r>
            <a:r>
              <a:rPr lang="en-US" altLang="ja-JP" sz="1300" baseline="-6000" dirty="0">
                <a:ea typeface="Gill Sans" charset="0"/>
                <a:cs typeface="Gill Sans" charset="0"/>
              </a:rPr>
              <a:t>2</a:t>
            </a:r>
          </a:p>
        </p:txBody>
      </p:sp>
      <p:sp>
        <p:nvSpPr>
          <p:cNvPr id="21512" name="Rectangle 8"/>
          <p:cNvSpPr>
            <a:spLocks/>
          </p:cNvSpPr>
          <p:nvPr/>
        </p:nvSpPr>
        <p:spPr bwMode="auto">
          <a:xfrm>
            <a:off x="5040630" y="6346492"/>
            <a:ext cx="3261798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ja-JP" sz="1300" dirty="0">
                <a:ea typeface="Gill Sans" charset="0"/>
                <a:cs typeface="Gill Sans" charset="0"/>
              </a:rPr>
              <a:t>J.P. </a:t>
            </a:r>
            <a:r>
              <a:rPr lang="en-US" altLang="ja-JP" sz="1300" dirty="0" err="1">
                <a:ea typeface="Gill Sans" charset="0"/>
                <a:cs typeface="Gill Sans" charset="0"/>
              </a:rPr>
              <a:t>Perdew</a:t>
            </a:r>
            <a:r>
              <a:rPr lang="en-US" altLang="ja-JP" sz="1300" dirty="0">
                <a:ea typeface="Gill Sans" charset="0"/>
                <a:cs typeface="Gill Sans" charset="0"/>
              </a:rPr>
              <a:t> et al, Phys. Rev. </a:t>
            </a:r>
            <a:r>
              <a:rPr lang="en-US" altLang="ja-JP" sz="1300" dirty="0" err="1">
                <a:ea typeface="Gill Sans" charset="0"/>
                <a:cs typeface="Gill Sans" charset="0"/>
              </a:rPr>
              <a:t>Lett</a:t>
            </a:r>
            <a:r>
              <a:rPr lang="en-US" altLang="ja-JP" sz="1300" dirty="0">
                <a:ea typeface="Gill Sans" charset="0"/>
                <a:cs typeface="Gill Sans" charset="0"/>
              </a:rPr>
              <a:t>. 77, 3866 (1996)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212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:mv="urn:schemas-microsoft-com:mac:vml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891540" y="914400"/>
            <a:ext cx="7360920" cy="994410"/>
          </a:xfrm>
          <a:ln/>
        </p:spPr>
        <p:txBody>
          <a:bodyPr/>
          <a:lstStyle/>
          <a:p>
            <a:r>
              <a:rPr lang="ja-JP" altLang="en-US"/>
              <a:t>密度汎関数法の特徴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02777" y="2423160"/>
            <a:ext cx="6141803" cy="2617470"/>
          </a:xfrm>
          <a:ln/>
        </p:spPr>
        <p:txBody>
          <a:bodyPr/>
          <a:lstStyle/>
          <a:p>
            <a:pPr marL="628650">
              <a:spcAft>
                <a:spcPts val="1800"/>
              </a:spcAft>
            </a:pPr>
            <a:r>
              <a:rPr lang="ja-JP" altLang="en-US" dirty="0"/>
              <a:t>安定構造に対する精度は相当</a:t>
            </a:r>
            <a:endParaRPr lang="en-US" altLang="ja-JP" dirty="0"/>
          </a:p>
          <a:p>
            <a:pPr marL="628650">
              <a:spcAft>
                <a:spcPts val="1800"/>
              </a:spcAft>
            </a:pPr>
            <a:r>
              <a:rPr lang="ja-JP" altLang="en-US" dirty="0"/>
              <a:t>交換エネルギーまでも近似</a:t>
            </a:r>
            <a:endParaRPr lang="en-US" altLang="ja-JP" dirty="0"/>
          </a:p>
          <a:p>
            <a:pPr marL="628650">
              <a:spcAft>
                <a:spcPts val="1800"/>
              </a:spcAft>
            </a:pPr>
            <a:r>
              <a:rPr lang="ja-JP" altLang="en-US" dirty="0"/>
              <a:t>経済的（</a:t>
            </a:r>
            <a:r>
              <a:rPr lang="en-US" altLang="ja-JP" dirty="0"/>
              <a:t>HF</a:t>
            </a:r>
            <a:r>
              <a:rPr lang="ja-JP" altLang="en-US" dirty="0"/>
              <a:t>と比較しても）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434318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891540" y="182880"/>
            <a:ext cx="7360920" cy="880110"/>
          </a:xfrm>
          <a:ln/>
        </p:spPr>
        <p:txBody>
          <a:bodyPr/>
          <a:lstStyle/>
          <a:p>
            <a:pPr>
              <a:tabLst>
                <a:tab pos="880110" algn="l"/>
              </a:tabLst>
            </a:pPr>
            <a:r>
              <a:rPr lang="en-US" altLang="ja-JP" sz="4300" dirty="0">
                <a:latin typeface="+mn-ea"/>
              </a:rPr>
              <a:t>Hamiltonian</a:t>
            </a:r>
            <a:r>
              <a:rPr lang="ja-JP" altLang="en-US" sz="4300" dirty="0">
                <a:latin typeface="+mn-ea"/>
              </a:rPr>
              <a:t>の関数形</a:t>
            </a: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91540" y="1611630"/>
            <a:ext cx="7360920" cy="525780"/>
          </a:xfrm>
          <a:ln/>
        </p:spPr>
        <p:txBody>
          <a:bodyPr>
            <a:normAutofit fontScale="92500" lnSpcReduction="10000"/>
          </a:bodyPr>
          <a:lstStyle/>
          <a:p>
            <a:pPr algn="ctr">
              <a:tabLst>
                <a:tab pos="880110" algn="l"/>
              </a:tabLst>
            </a:pPr>
            <a:r>
              <a:rPr lang="ja-JP" altLang="en-US" dirty="0">
                <a:latin typeface="+mn-ea"/>
              </a:rPr>
              <a:t>軌道関数に数値解析的な困難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730" y="2491740"/>
            <a:ext cx="4114800" cy="2880360"/>
          </a:xfrm>
          <a:prstGeom prst="rect">
            <a:avLst/>
          </a:prstGeom>
          <a:noFill/>
          <a:ln w="25400" cap="flat">
            <a:noFill/>
            <a:miter lim="800000"/>
            <a:headEnd/>
            <a:tailEnd/>
          </a:ln>
        </p:spPr>
      </p:pic>
      <p:sp>
        <p:nvSpPr>
          <p:cNvPr id="23556" name="Rectangle 4"/>
          <p:cNvSpPr>
            <a:spLocks/>
          </p:cNvSpPr>
          <p:nvPr/>
        </p:nvSpPr>
        <p:spPr bwMode="auto">
          <a:xfrm>
            <a:off x="4834890" y="2548890"/>
            <a:ext cx="3394710" cy="50292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>
              <a:tabLst>
                <a:tab pos="754380" algn="l"/>
              </a:tabLst>
            </a:pPr>
            <a:r>
              <a:rPr lang="ja-JP" altLang="en-US" sz="2400" dirty="0">
                <a:solidFill>
                  <a:schemeClr val="tx1"/>
                </a:solidFill>
                <a:latin typeface="+mn-ea"/>
              </a:rPr>
              <a:t>原子核近傍に特異性</a:t>
            </a:r>
          </a:p>
        </p:txBody>
      </p:sp>
      <p:sp>
        <p:nvSpPr>
          <p:cNvPr id="23557" name="Rectangle 5"/>
          <p:cNvSpPr>
            <a:spLocks/>
          </p:cNvSpPr>
          <p:nvPr/>
        </p:nvSpPr>
        <p:spPr bwMode="auto">
          <a:xfrm>
            <a:off x="6732270" y="3943350"/>
            <a:ext cx="1257300" cy="50292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>
              <a:tabLst>
                <a:tab pos="754380" algn="l"/>
              </a:tabLst>
            </a:pPr>
            <a:r>
              <a:rPr lang="ja-JP" altLang="en-US" dirty="0">
                <a:solidFill>
                  <a:schemeClr val="tx1"/>
                </a:solidFill>
                <a:latin typeface="+mn-ea"/>
              </a:rPr>
              <a:t>に由来</a:t>
            </a:r>
          </a:p>
        </p:txBody>
      </p:sp>
      <p:sp>
        <p:nvSpPr>
          <p:cNvPr id="23558" name="Oval 6"/>
          <p:cNvSpPr>
            <a:spLocks/>
          </p:cNvSpPr>
          <p:nvPr/>
        </p:nvSpPr>
        <p:spPr bwMode="auto">
          <a:xfrm>
            <a:off x="525780" y="2503170"/>
            <a:ext cx="1817370" cy="2766060"/>
          </a:xfrm>
          <a:prstGeom prst="ellipse">
            <a:avLst/>
          </a:prstGeom>
          <a:noFill/>
          <a:ln w="25400" cap="flat">
            <a:solidFill>
              <a:srgbClr val="FF7F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ja-JP" altLang="en-US">
              <a:latin typeface="+mn-ea"/>
            </a:endParaRPr>
          </a:p>
        </p:txBody>
      </p:sp>
      <p:sp>
        <p:nvSpPr>
          <p:cNvPr id="23559" name="Rectangle 7"/>
          <p:cNvSpPr>
            <a:spLocks/>
          </p:cNvSpPr>
          <p:nvPr/>
        </p:nvSpPr>
        <p:spPr bwMode="auto">
          <a:xfrm>
            <a:off x="4443413" y="5166360"/>
            <a:ext cx="3202800" cy="89255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>
              <a:spcAft>
                <a:spcPts val="1200"/>
              </a:spcAft>
              <a:tabLst>
                <a:tab pos="754380" algn="l"/>
                <a:tab pos="754380" algn="l"/>
              </a:tabLst>
            </a:pPr>
            <a:r>
              <a:rPr lang="ja-JP" altLang="en-US" sz="2400" dirty="0">
                <a:solidFill>
                  <a:schemeClr val="tx1"/>
                </a:solidFill>
                <a:latin typeface="+mn-ea"/>
              </a:rPr>
              <a:t>メッシュ間隔は</a:t>
            </a:r>
            <a:r>
              <a:rPr lang="en-US" altLang="ja-JP" sz="2400" dirty="0">
                <a:solidFill>
                  <a:srgbClr val="FF7F00"/>
                </a:solidFill>
                <a:latin typeface="+mn-ea"/>
              </a:rPr>
              <a:t>1 </a:t>
            </a:r>
            <a:r>
              <a:rPr lang="en-US" altLang="ja-JP" sz="2400" dirty="0" err="1">
                <a:solidFill>
                  <a:srgbClr val="FF7F00"/>
                </a:solidFill>
                <a:latin typeface="+mn-ea"/>
              </a:rPr>
              <a:t>a.u</a:t>
            </a:r>
            <a:r>
              <a:rPr lang="en-US" altLang="ja-JP" sz="2400" dirty="0">
                <a:solidFill>
                  <a:srgbClr val="FF7F00"/>
                </a:solidFill>
                <a:latin typeface="+mn-ea"/>
              </a:rPr>
              <a:t>.</a:t>
            </a:r>
            <a:r>
              <a:rPr lang="ja-JP" altLang="en-US" sz="2400" dirty="0">
                <a:solidFill>
                  <a:srgbClr val="FF7F00"/>
                </a:solidFill>
                <a:latin typeface="+mn-ea"/>
              </a:rPr>
              <a:t>程度</a:t>
            </a:r>
            <a:endParaRPr lang="en-US" altLang="ja-JP" sz="2400" dirty="0">
              <a:solidFill>
                <a:srgbClr val="FF7F00"/>
              </a:solidFill>
              <a:latin typeface="+mn-ea"/>
            </a:endParaRPr>
          </a:p>
          <a:p>
            <a:pPr>
              <a:spcAft>
                <a:spcPts val="1200"/>
              </a:spcAft>
              <a:tabLst>
                <a:tab pos="754380" algn="l"/>
                <a:tab pos="754380" algn="l"/>
              </a:tabLst>
            </a:pPr>
            <a:r>
              <a:rPr lang="ja-JP" altLang="en-US" sz="2400" dirty="0">
                <a:solidFill>
                  <a:schemeClr val="tx1"/>
                </a:solidFill>
                <a:latin typeface="+mn-ea"/>
              </a:rPr>
              <a:t>原子間隔は</a:t>
            </a:r>
            <a:r>
              <a:rPr lang="en-US" altLang="ja-JP" sz="2400" dirty="0">
                <a:solidFill>
                  <a:schemeClr val="tx1"/>
                </a:solidFill>
                <a:latin typeface="+mn-ea"/>
              </a:rPr>
              <a:t>4 </a:t>
            </a:r>
            <a:r>
              <a:rPr lang="en-US" altLang="ja-JP" sz="2400" dirty="0" err="1">
                <a:solidFill>
                  <a:schemeClr val="tx1"/>
                </a:solidFill>
                <a:latin typeface="+mn-ea"/>
              </a:rPr>
              <a:t>a.u</a:t>
            </a:r>
            <a:r>
              <a:rPr lang="en-US" altLang="ja-JP" sz="2400" dirty="0">
                <a:solidFill>
                  <a:schemeClr val="tx1"/>
                </a:solidFill>
                <a:latin typeface="+mn-ea"/>
              </a:rPr>
              <a:t>.</a:t>
            </a:r>
            <a:r>
              <a:rPr lang="ja-JP" altLang="en-US" sz="2400" dirty="0">
                <a:solidFill>
                  <a:schemeClr val="tx1"/>
                </a:solidFill>
                <a:latin typeface="+mn-ea"/>
              </a:rPr>
              <a:t>程度</a:t>
            </a:r>
          </a:p>
        </p:txBody>
      </p:sp>
      <p:sp>
        <p:nvSpPr>
          <p:cNvPr id="23560" name="Rectangle 8"/>
          <p:cNvSpPr>
            <a:spLocks/>
          </p:cNvSpPr>
          <p:nvPr/>
        </p:nvSpPr>
        <p:spPr bwMode="auto">
          <a:xfrm>
            <a:off x="1911668" y="5829300"/>
            <a:ext cx="632986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>
              <a:tabLst>
                <a:tab pos="754380" algn="l"/>
              </a:tabLst>
            </a:pPr>
            <a:r>
              <a:rPr lang="en-US" altLang="ja-JP" dirty="0">
                <a:solidFill>
                  <a:schemeClr val="tx1"/>
                </a:solidFill>
                <a:latin typeface="+mn-ea"/>
                <a:cs typeface="Gill Sans" charset="0"/>
              </a:rPr>
              <a:t>Silicon</a:t>
            </a:r>
          </a:p>
        </p:txBody>
      </p:sp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60620" y="3257550"/>
            <a:ext cx="2103120" cy="342900"/>
          </a:xfrm>
          <a:prstGeom prst="rect">
            <a:avLst/>
          </a:prstGeom>
          <a:noFill/>
          <a:ln w="25400" cap="flat">
            <a:noFill/>
            <a:miter lim="800000"/>
            <a:headEnd/>
            <a:tailEnd/>
          </a:ln>
        </p:spPr>
      </p:pic>
      <p:pic>
        <p:nvPicPr>
          <p:cNvPr id="23562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63440" y="3760470"/>
            <a:ext cx="1943100" cy="868680"/>
          </a:xfrm>
          <a:prstGeom prst="rect">
            <a:avLst/>
          </a:prstGeom>
          <a:noFill/>
          <a:ln w="25400" cap="flat">
            <a:noFill/>
            <a:miter lim="800000"/>
            <a:headEnd/>
            <a:tailEnd/>
          </a:ln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893555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>
          <a:xfrm>
            <a:off x="891540" y="779534"/>
            <a:ext cx="7360920" cy="777240"/>
          </a:xfrm>
          <a:ln/>
        </p:spPr>
        <p:txBody>
          <a:bodyPr/>
          <a:lstStyle/>
          <a:p>
            <a:pPr>
              <a:tabLst>
                <a:tab pos="857250" algn="l"/>
              </a:tabLst>
            </a:pPr>
            <a:r>
              <a:rPr lang="ja-JP" altLang="en-US" sz="4300" dirty="0"/>
              <a:t>対応の一つ</a:t>
            </a:r>
            <a:r>
              <a:rPr lang="en-US" altLang="ja-JP" sz="4300" dirty="0"/>
              <a:t>: </a:t>
            </a:r>
            <a:r>
              <a:rPr lang="ja-JP" altLang="en-US" sz="4300" dirty="0"/>
              <a:t>擬ポテンシャル法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16761" y="1928556"/>
            <a:ext cx="4560979" cy="3003960"/>
          </a:xfrm>
          <a:ln/>
        </p:spPr>
        <p:txBody>
          <a:bodyPr>
            <a:normAutofit/>
          </a:bodyPr>
          <a:lstStyle/>
          <a:p>
            <a:pPr marL="632937">
              <a:spcAft>
                <a:spcPts val="1800"/>
              </a:spcAft>
              <a:tabLst>
                <a:tab pos="1090137" algn="l"/>
                <a:tab pos="1090137" algn="l"/>
                <a:tab pos="1090137" algn="l"/>
              </a:tabLst>
            </a:pPr>
            <a:r>
              <a:rPr lang="ja-JP" altLang="en-US" sz="2400" dirty="0"/>
              <a:t>原子核位置にある特異性を除去</a:t>
            </a:r>
            <a:r>
              <a:rPr lang="en-US" altLang="ja-JP" sz="2400" dirty="0"/>
              <a:t>:  V, </a:t>
            </a:r>
            <a:r>
              <a:rPr lang="en-US" altLang="ja-JP" sz="2400" dirty="0" err="1">
                <a:latin typeface="ヒラギノ角ゴ Pro W3" charset="-128"/>
                <a:ea typeface="ヒラギノ角ゴ Pro W3" charset="-128"/>
                <a:cs typeface="ヒラギノ角ゴ Pro W3" charset="-128"/>
                <a:sym typeface="ヒラギノ角ゴ Pro W3" charset="-128"/>
              </a:rPr>
              <a:t>Ψ</a:t>
            </a:r>
            <a:endParaRPr lang="en-US" altLang="ja-JP" sz="2400" dirty="0"/>
          </a:p>
          <a:p>
            <a:pPr marL="632937">
              <a:spcAft>
                <a:spcPts val="1800"/>
              </a:spcAft>
              <a:tabLst>
                <a:tab pos="1090137" algn="l"/>
                <a:tab pos="1090137" algn="l"/>
                <a:tab pos="1090137" algn="l"/>
              </a:tabLst>
            </a:pPr>
            <a:r>
              <a:rPr lang="ja-JP" altLang="en-US" sz="2400" dirty="0"/>
              <a:t>芯の電子は取り除く。価電子だけ。</a:t>
            </a:r>
            <a:endParaRPr lang="en-US" altLang="ja-JP" sz="2400" dirty="0"/>
          </a:p>
          <a:p>
            <a:pPr marL="632937">
              <a:spcAft>
                <a:spcPts val="1800"/>
              </a:spcAft>
              <a:tabLst>
                <a:tab pos="1090137" algn="l"/>
                <a:tab pos="1090137" algn="l"/>
                <a:tab pos="1090137" algn="l"/>
              </a:tabLst>
            </a:pPr>
            <a:r>
              <a:rPr lang="ja-JP" altLang="en-US" sz="2400" dirty="0"/>
              <a:t>おつりを打ち消す非局所ポテンシャル</a:t>
            </a:r>
            <a:r>
              <a:rPr lang="en-US" altLang="ja-JP" sz="2400" dirty="0"/>
              <a:t>:  V</a:t>
            </a:r>
            <a:r>
              <a:rPr lang="en-US" altLang="ja-JP" sz="2400" baseline="32000" dirty="0"/>
              <a:t>NL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77740" y="1760220"/>
            <a:ext cx="4114800" cy="2880360"/>
          </a:xfrm>
          <a:prstGeom prst="rect">
            <a:avLst/>
          </a:prstGeom>
          <a:noFill/>
          <a:ln w="25400" cap="flat">
            <a:noFill/>
            <a:miter lim="800000"/>
            <a:headEnd/>
            <a:tailEnd/>
          </a:ln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020100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891540" y="571500"/>
            <a:ext cx="7360920" cy="925830"/>
          </a:xfrm>
          <a:ln/>
        </p:spPr>
        <p:txBody>
          <a:bodyPr/>
          <a:lstStyle/>
          <a:p>
            <a:pPr>
              <a:tabLst>
                <a:tab pos="880110" algn="l"/>
              </a:tabLst>
            </a:pPr>
            <a:r>
              <a:rPr lang="ja-JP" altLang="en-US" sz="4300" dirty="0">
                <a:latin typeface="+mn-ea"/>
                <a:cs typeface="ヒラギノ角ゴ Pro W3" charset="-128"/>
                <a:sym typeface="ヒラギノ角ゴ Pro W3" charset="-128"/>
              </a:rPr>
              <a:t>平面波基底による計算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91540" y="1748790"/>
            <a:ext cx="7360920" cy="525780"/>
          </a:xfrm>
          <a:ln/>
        </p:spPr>
        <p:txBody>
          <a:bodyPr/>
          <a:lstStyle/>
          <a:p>
            <a:pPr lvl="1" algn="ctr">
              <a:spcBef>
                <a:spcPct val="0"/>
              </a:spcBef>
              <a:tabLst>
                <a:tab pos="1488758" algn="l"/>
              </a:tabLst>
            </a:pPr>
            <a:r>
              <a:rPr lang="en-US" altLang="ja-JP" dirty="0">
                <a:latin typeface="+mn-ea"/>
                <a:cs typeface="ヒラギノ角ゴ Pro W3" charset="-128"/>
                <a:sym typeface="ヒラギノ角ゴ Pro W3" charset="-128"/>
              </a:rPr>
              <a:t>A die hard method</a:t>
            </a:r>
          </a:p>
        </p:txBody>
      </p:sp>
      <p:sp>
        <p:nvSpPr>
          <p:cNvPr id="25603" name="Rectangle 3"/>
          <p:cNvSpPr>
            <a:spLocks/>
          </p:cNvSpPr>
          <p:nvPr/>
        </p:nvSpPr>
        <p:spPr bwMode="auto">
          <a:xfrm>
            <a:off x="1348740" y="2566035"/>
            <a:ext cx="6435090" cy="5372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754380" algn="l"/>
              </a:tabLst>
            </a:pPr>
            <a:r>
              <a:rPr lang="ja-JP" altLang="en-US" sz="2400" dirty="0">
                <a:solidFill>
                  <a:schemeClr val="tx1"/>
                </a:solidFill>
                <a:latin typeface="+mn-ea"/>
              </a:rPr>
              <a:t>電子軌道</a:t>
            </a:r>
            <a:r>
              <a:rPr lang="en-US" altLang="ja-JP" sz="2400" dirty="0" err="1">
                <a:solidFill>
                  <a:schemeClr val="tx1"/>
                </a:solidFill>
                <a:latin typeface="+mn-ea"/>
              </a:rPr>
              <a:t>Ψ</a:t>
            </a:r>
            <a:r>
              <a:rPr lang="ja-JP" altLang="en-US" sz="2400" dirty="0">
                <a:solidFill>
                  <a:schemeClr val="tx1"/>
                </a:solidFill>
                <a:latin typeface="+mn-ea"/>
              </a:rPr>
              <a:t>を展開する基底関数の種類</a:t>
            </a:r>
          </a:p>
        </p:txBody>
      </p:sp>
      <p:sp>
        <p:nvSpPr>
          <p:cNvPr id="25604" name="Rectangle 4"/>
          <p:cNvSpPr>
            <a:spLocks/>
          </p:cNvSpPr>
          <p:nvPr/>
        </p:nvSpPr>
        <p:spPr bwMode="auto">
          <a:xfrm>
            <a:off x="2661680" y="3580581"/>
            <a:ext cx="3803030" cy="2286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marL="400050" indent="-400050">
              <a:spcAft>
                <a:spcPts val="1800"/>
              </a:spcAft>
              <a:buClr>
                <a:srgbClr val="7F7F7F"/>
              </a:buClr>
              <a:buSzPct val="150000"/>
              <a:buFont typeface="Gill Sans" charset="0"/>
              <a:buChar char="•"/>
              <a:tabLst>
                <a:tab pos="754380" algn="l"/>
                <a:tab pos="754380" algn="l"/>
                <a:tab pos="754380" algn="l"/>
                <a:tab pos="754380" algn="l"/>
              </a:tabLst>
            </a:pPr>
            <a:r>
              <a:rPr lang="ja-JP" altLang="en-US" sz="2400" dirty="0">
                <a:solidFill>
                  <a:srgbClr val="BFBFBF"/>
                </a:solidFill>
                <a:latin typeface="+mn-ea"/>
              </a:rPr>
              <a:t>実空間メッシュ</a:t>
            </a:r>
            <a:r>
              <a:rPr lang="en-US" altLang="ja-JP" sz="2400" dirty="0">
                <a:solidFill>
                  <a:srgbClr val="BFBFBF"/>
                </a:solidFill>
                <a:latin typeface="+mn-ea"/>
              </a:rPr>
              <a:t>(RSDFT)</a:t>
            </a:r>
          </a:p>
          <a:p>
            <a:pPr marL="400050" indent="-400050">
              <a:spcAft>
                <a:spcPts val="1800"/>
              </a:spcAft>
              <a:buClr>
                <a:srgbClr val="7F7F7F"/>
              </a:buClr>
              <a:buSzPct val="150000"/>
              <a:buFont typeface="Gill Sans" charset="0"/>
              <a:buChar char="•"/>
              <a:tabLst>
                <a:tab pos="754380" algn="l"/>
                <a:tab pos="754380" algn="l"/>
                <a:tab pos="754380" algn="l"/>
                <a:tab pos="754380" algn="l"/>
              </a:tabLst>
            </a:pPr>
            <a:r>
              <a:rPr lang="ja-JP" altLang="en-US" sz="2400" dirty="0">
                <a:solidFill>
                  <a:srgbClr val="BFBFBF"/>
                </a:solidFill>
                <a:latin typeface="+mn-ea"/>
              </a:rPr>
              <a:t>実空間有限要素</a:t>
            </a:r>
            <a:endParaRPr lang="en-US" altLang="ja-JP" sz="2400" dirty="0">
              <a:solidFill>
                <a:srgbClr val="BFBFBF"/>
              </a:solidFill>
              <a:latin typeface="+mn-ea"/>
            </a:endParaRPr>
          </a:p>
          <a:p>
            <a:pPr marL="400050" indent="-400050">
              <a:spcAft>
                <a:spcPts val="1800"/>
              </a:spcAft>
              <a:buClr>
                <a:srgbClr val="7F7F7F"/>
              </a:buClr>
              <a:buSzPct val="150000"/>
              <a:buFont typeface="Gill Sans" charset="0"/>
              <a:buChar char="•"/>
              <a:tabLst>
                <a:tab pos="754380" algn="l"/>
                <a:tab pos="754380" algn="l"/>
                <a:tab pos="754380" algn="l"/>
                <a:tab pos="754380" algn="l"/>
              </a:tabLst>
            </a:pPr>
            <a:r>
              <a:rPr lang="ja-JP" altLang="en-US" sz="2400" dirty="0">
                <a:solidFill>
                  <a:srgbClr val="BFBFBF"/>
                </a:solidFill>
                <a:latin typeface="+mn-ea"/>
              </a:rPr>
              <a:t>ガウス関数</a:t>
            </a:r>
            <a:r>
              <a:rPr lang="en-US" altLang="ja-JP" sz="2400" dirty="0">
                <a:solidFill>
                  <a:srgbClr val="BFBFBF"/>
                </a:solidFill>
                <a:latin typeface="+mn-ea"/>
              </a:rPr>
              <a:t>(Gaussian)</a:t>
            </a:r>
          </a:p>
          <a:p>
            <a:pPr marL="400050" indent="-400050">
              <a:spcAft>
                <a:spcPts val="1800"/>
              </a:spcAft>
              <a:buSzPct val="150000"/>
              <a:buFont typeface="Gill Sans" charset="0"/>
              <a:buChar char="•"/>
              <a:tabLst>
                <a:tab pos="754380" algn="l"/>
                <a:tab pos="754380" algn="l"/>
                <a:tab pos="754380" algn="l"/>
                <a:tab pos="754380" algn="l"/>
              </a:tabLst>
            </a:pPr>
            <a:r>
              <a:rPr lang="ja-JP" altLang="en-US" sz="2400" dirty="0">
                <a:solidFill>
                  <a:schemeClr val="tx1"/>
                </a:solidFill>
                <a:latin typeface="+mn-ea"/>
              </a:rPr>
              <a:t>平面波（フーリエ変換）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760289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891540" y="308610"/>
            <a:ext cx="7360920" cy="822960"/>
          </a:xfrm>
          <a:ln/>
        </p:spPr>
        <p:txBody>
          <a:bodyPr/>
          <a:lstStyle/>
          <a:p>
            <a:pPr>
              <a:tabLst>
                <a:tab pos="857250" algn="l"/>
              </a:tabLst>
            </a:pPr>
            <a:r>
              <a:rPr lang="ja-JP" altLang="en-US" sz="4300" dirty="0">
                <a:latin typeface="+mn-ea"/>
              </a:rPr>
              <a:t>平面波基底の良い点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91540" y="1931670"/>
            <a:ext cx="7360920" cy="4401943"/>
          </a:xfrm>
          <a:ln/>
        </p:spPr>
        <p:txBody>
          <a:bodyPr/>
          <a:lstStyle/>
          <a:p>
            <a:pPr marL="632937">
              <a:spcBef>
                <a:spcPct val="0"/>
              </a:spcBef>
              <a:spcAft>
                <a:spcPts val="1800"/>
              </a:spcAft>
              <a:tabLst>
                <a:tab pos="1090137" algn="l"/>
                <a:tab pos="1090137" algn="l"/>
                <a:tab pos="1410177" algn="l"/>
                <a:tab pos="1090137" algn="l"/>
                <a:tab pos="1090137" algn="l"/>
                <a:tab pos="1090137" algn="l"/>
              </a:tabLst>
            </a:pPr>
            <a:r>
              <a:rPr lang="ja-JP" altLang="en-US" sz="2200" dirty="0">
                <a:latin typeface="+mn-ea"/>
              </a:rPr>
              <a:t>周期境界条件の下で自然（結晶格子）</a:t>
            </a:r>
            <a:endParaRPr lang="en-US" altLang="ja-JP" sz="2200" dirty="0">
              <a:latin typeface="+mn-ea"/>
            </a:endParaRPr>
          </a:p>
          <a:p>
            <a:pPr marL="632937">
              <a:spcBef>
                <a:spcPts val="900"/>
              </a:spcBef>
              <a:spcAft>
                <a:spcPts val="1800"/>
              </a:spcAft>
              <a:tabLst>
                <a:tab pos="1090137" algn="l"/>
                <a:tab pos="1090137" algn="l"/>
                <a:tab pos="1410177" algn="l"/>
                <a:tab pos="1090137" algn="l"/>
                <a:tab pos="1090137" algn="l"/>
                <a:tab pos="1090137" algn="l"/>
              </a:tabLst>
            </a:pPr>
            <a:r>
              <a:rPr lang="ja-JP" altLang="en-US" sz="2200" dirty="0">
                <a:latin typeface="+mn-ea"/>
              </a:rPr>
              <a:t>物体を並進しても精度が変化しない</a:t>
            </a:r>
            <a:endParaRPr lang="en-US" altLang="ja-JP" sz="2200" dirty="0">
              <a:latin typeface="+mn-ea"/>
            </a:endParaRPr>
          </a:p>
          <a:p>
            <a:pPr marL="952977" lvl="1">
              <a:spcBef>
                <a:spcPts val="900"/>
              </a:spcBef>
              <a:spcAft>
                <a:spcPts val="1800"/>
              </a:spcAft>
              <a:tabLst>
                <a:tab pos="1090137" algn="l"/>
                <a:tab pos="1090137" algn="l"/>
                <a:tab pos="1410177" algn="l"/>
                <a:tab pos="1090137" algn="l"/>
                <a:tab pos="1090137" algn="l"/>
                <a:tab pos="1090137" algn="l"/>
              </a:tabLst>
            </a:pPr>
            <a:r>
              <a:rPr lang="ja-JP" altLang="en-US" sz="2200" dirty="0">
                <a:latin typeface="+mn-ea"/>
              </a:rPr>
              <a:t>関数の微分について閉じている</a:t>
            </a:r>
            <a:endParaRPr lang="en-US" altLang="ja-JP" sz="2200" dirty="0">
              <a:latin typeface="+mn-ea"/>
            </a:endParaRPr>
          </a:p>
          <a:p>
            <a:pPr marL="632937">
              <a:spcBef>
                <a:spcPts val="900"/>
              </a:spcBef>
              <a:spcAft>
                <a:spcPts val="1800"/>
              </a:spcAft>
              <a:tabLst>
                <a:tab pos="1090137" algn="l"/>
                <a:tab pos="1090137" algn="l"/>
                <a:tab pos="1410177" algn="l"/>
                <a:tab pos="1090137" algn="l"/>
                <a:tab pos="1090137" algn="l"/>
                <a:tab pos="1090137" algn="l"/>
              </a:tabLst>
            </a:pPr>
            <a:r>
              <a:rPr lang="ja-JP" altLang="en-US" sz="2200" dirty="0">
                <a:latin typeface="+mn-ea"/>
              </a:rPr>
              <a:t>ほとんどすべての行列要素が厳密に得られる。定式化が単純にすむ。</a:t>
            </a:r>
            <a:endParaRPr lang="en-US" altLang="ja-JP" sz="2200" dirty="0">
              <a:latin typeface="+mn-ea"/>
            </a:endParaRPr>
          </a:p>
          <a:p>
            <a:pPr marL="632937">
              <a:spcBef>
                <a:spcPts val="900"/>
              </a:spcBef>
              <a:spcAft>
                <a:spcPts val="1800"/>
              </a:spcAft>
              <a:tabLst>
                <a:tab pos="1090137" algn="l"/>
                <a:tab pos="1090137" algn="l"/>
                <a:tab pos="1410177" algn="l"/>
                <a:tab pos="1090137" algn="l"/>
                <a:tab pos="1090137" algn="l"/>
                <a:tab pos="1090137" algn="l"/>
              </a:tabLst>
            </a:pPr>
            <a:r>
              <a:rPr lang="ja-JP" altLang="en-US" sz="2200" dirty="0">
                <a:latin typeface="+mn-ea"/>
              </a:rPr>
              <a:t>シミュレーションセルの形状変化への追随が簡単</a:t>
            </a:r>
            <a:endParaRPr lang="en-US" altLang="ja-JP" sz="2200" dirty="0">
              <a:latin typeface="+mn-ea"/>
            </a:endParaRPr>
          </a:p>
          <a:p>
            <a:pPr marL="632937">
              <a:spcBef>
                <a:spcPts val="900"/>
              </a:spcBef>
              <a:spcAft>
                <a:spcPts val="1800"/>
              </a:spcAft>
              <a:tabLst>
                <a:tab pos="1090137" algn="l"/>
                <a:tab pos="1090137" algn="l"/>
                <a:tab pos="1410177" algn="l"/>
                <a:tab pos="1090137" algn="l"/>
                <a:tab pos="1090137" algn="l"/>
                <a:tab pos="1090137" algn="l"/>
              </a:tabLst>
            </a:pPr>
            <a:r>
              <a:rPr lang="ja-JP" altLang="en-US" sz="2200" dirty="0">
                <a:latin typeface="+mn-ea"/>
              </a:rPr>
              <a:t>ハードウエアの利用効率が高い</a:t>
            </a:r>
            <a:r>
              <a:rPr lang="en-US" altLang="ja-JP" sz="2200" dirty="0">
                <a:latin typeface="+mn-ea"/>
              </a:rPr>
              <a:t>(BLAS3)</a:t>
            </a:r>
          </a:p>
        </p:txBody>
      </p:sp>
      <p:sp>
        <p:nvSpPr>
          <p:cNvPr id="26627" name="Rectangle 3"/>
          <p:cNvSpPr>
            <a:spLocks/>
          </p:cNvSpPr>
          <p:nvPr/>
        </p:nvSpPr>
        <p:spPr bwMode="auto">
          <a:xfrm>
            <a:off x="777240" y="1280160"/>
            <a:ext cx="7578090" cy="50292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754380" algn="l"/>
              </a:tabLst>
            </a:pPr>
            <a:r>
              <a:rPr lang="ja-JP" altLang="en-US" sz="2400" dirty="0">
                <a:solidFill>
                  <a:schemeClr val="tx1"/>
                </a:solidFill>
                <a:latin typeface="+mn-ea"/>
              </a:rPr>
              <a:t>空間的局在性を持たないのに使われるのは？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530701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8079"/>
            <a:ext cx="8229600" cy="558378"/>
          </a:xfrm>
        </p:spPr>
        <p:txBody>
          <a:bodyPr>
            <a:noAutofit/>
          </a:bodyPr>
          <a:lstStyle/>
          <a:p>
            <a:pPr marL="0" indent="0"/>
            <a:r>
              <a:rPr lang="ja-JP" altLang="en-US" sz="2800" b="1" dirty="0">
                <a:solidFill>
                  <a:srgbClr val="1F497D"/>
                </a:solidFill>
              </a:rPr>
              <a:t>擬ポテンシャルについて</a:t>
            </a:r>
            <a:endParaRPr lang="en-US" altLang="ja-JP" sz="2800" b="1" dirty="0">
              <a:solidFill>
                <a:srgbClr val="1F497D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502501"/>
            <a:ext cx="9144000" cy="6441152"/>
          </a:xfrm>
        </p:spPr>
        <p:txBody>
          <a:bodyPr>
            <a:noAutofit/>
          </a:bodyPr>
          <a:lstStyle/>
          <a:p>
            <a:r>
              <a:rPr lang="ja-JP" altLang="en-US" sz="2400" dirty="0">
                <a:solidFill>
                  <a:srgbClr val="000000"/>
                </a:solidFill>
              </a:rPr>
              <a:t>計算したい物質に対して擬ポテンシャルを用意する必要がある。</a:t>
            </a:r>
            <a:endParaRPr lang="en-US" altLang="ja-JP" sz="2400" dirty="0">
              <a:solidFill>
                <a:srgbClr val="000000"/>
              </a:solidFill>
            </a:endParaRPr>
          </a:p>
          <a:p>
            <a:r>
              <a:rPr lang="ja-JP" altLang="en-US" sz="2400" dirty="0">
                <a:solidFill>
                  <a:srgbClr val="000000"/>
                </a:solidFill>
              </a:rPr>
              <a:t>自分でも作れるが、最初は各コード用で用意しているものを使う。</a:t>
            </a:r>
            <a:endParaRPr lang="en-US" altLang="ja-JP" sz="2400" dirty="0">
              <a:solidFill>
                <a:srgbClr val="000000"/>
              </a:solidFill>
            </a:endParaRPr>
          </a:p>
          <a:p>
            <a:r>
              <a:rPr lang="en-US" altLang="ja-JP" sz="2400" dirty="0">
                <a:solidFill>
                  <a:srgbClr val="000000"/>
                </a:solidFill>
              </a:rPr>
              <a:t>QE</a:t>
            </a:r>
            <a:r>
              <a:rPr lang="ja-JP" altLang="en-US" sz="2400" dirty="0">
                <a:solidFill>
                  <a:srgbClr val="000000"/>
                </a:solidFill>
              </a:rPr>
              <a:t>対応の擬ポテンシャル</a:t>
            </a:r>
            <a:br>
              <a:rPr lang="en-US" altLang="ja-JP" sz="2400" dirty="0">
                <a:solidFill>
                  <a:srgbClr val="000000"/>
                </a:solidFill>
              </a:rPr>
            </a:br>
            <a:r>
              <a:rPr lang="en-US" altLang="ja-JP" sz="2000" dirty="0">
                <a:solidFill>
                  <a:srgbClr val="0070C0"/>
                </a:solidFill>
              </a:rPr>
              <a:t>http://</a:t>
            </a:r>
            <a:r>
              <a:rPr lang="en-US" altLang="ja-JP" sz="2000" dirty="0" err="1">
                <a:solidFill>
                  <a:srgbClr val="0070C0"/>
                </a:solidFill>
              </a:rPr>
              <a:t>www.quantum-espresso.org</a:t>
            </a:r>
            <a:r>
              <a:rPr lang="en-US" altLang="ja-JP" sz="2000" dirty="0">
                <a:solidFill>
                  <a:srgbClr val="0070C0"/>
                </a:solidFill>
              </a:rPr>
              <a:t>/pseudopotentials</a:t>
            </a:r>
            <a:br>
              <a:rPr lang="en-US" altLang="ja-JP" sz="2000" dirty="0">
                <a:solidFill>
                  <a:srgbClr val="0000FF"/>
                </a:solidFill>
              </a:rPr>
            </a:br>
            <a:r>
              <a:rPr lang="ja-JP" altLang="en-US" sz="2000" dirty="0">
                <a:solidFill>
                  <a:srgbClr val="000000"/>
                </a:solidFill>
              </a:rPr>
              <a:t>各元素ごとのデータベースになっている</a:t>
            </a:r>
            <a:br>
              <a:rPr lang="en-US" altLang="ja-JP" sz="2000" dirty="0">
                <a:solidFill>
                  <a:srgbClr val="000000"/>
                </a:solidFill>
              </a:rPr>
            </a:br>
            <a:br>
              <a:rPr lang="en-US" altLang="ja-JP" sz="2000" dirty="0">
                <a:solidFill>
                  <a:srgbClr val="000000"/>
                </a:solidFill>
              </a:rPr>
            </a:br>
            <a:br>
              <a:rPr lang="en-US" altLang="ja-JP" sz="2000" dirty="0">
                <a:solidFill>
                  <a:srgbClr val="000000"/>
                </a:solidFill>
              </a:rPr>
            </a:br>
            <a:br>
              <a:rPr lang="en-US" altLang="ja-JP" sz="2000" dirty="0">
                <a:solidFill>
                  <a:srgbClr val="000000"/>
                </a:solidFill>
              </a:rPr>
            </a:br>
            <a:br>
              <a:rPr lang="en-US" altLang="ja-JP" sz="2000" dirty="0">
                <a:solidFill>
                  <a:srgbClr val="000000"/>
                </a:solidFill>
              </a:rPr>
            </a:br>
            <a:br>
              <a:rPr lang="en-US" altLang="ja-JP" sz="2000" dirty="0">
                <a:solidFill>
                  <a:srgbClr val="000000"/>
                </a:solidFill>
              </a:rPr>
            </a:br>
            <a:br>
              <a:rPr lang="en-US" altLang="ja-JP" sz="2000" dirty="0">
                <a:solidFill>
                  <a:srgbClr val="000000"/>
                </a:solidFill>
              </a:rPr>
            </a:br>
            <a:br>
              <a:rPr lang="en-US" altLang="ja-JP" sz="2000" dirty="0">
                <a:solidFill>
                  <a:srgbClr val="000000"/>
                </a:solidFill>
              </a:rPr>
            </a:br>
            <a:br>
              <a:rPr lang="en-US" altLang="ja-JP" sz="2000" dirty="0">
                <a:solidFill>
                  <a:srgbClr val="000000"/>
                </a:solidFill>
              </a:rPr>
            </a:br>
            <a:endParaRPr lang="en-US" altLang="ja-JP" sz="2000" dirty="0">
              <a:solidFill>
                <a:srgbClr val="000000"/>
              </a:solidFill>
            </a:endParaRPr>
          </a:p>
          <a:p>
            <a:endParaRPr lang="en-US" altLang="ja-JP" sz="2000" dirty="0">
              <a:solidFill>
                <a:srgbClr val="000000"/>
              </a:solidFill>
            </a:endParaRPr>
          </a:p>
          <a:p>
            <a:r>
              <a:rPr lang="ja-JP" altLang="en-US" sz="2000" dirty="0">
                <a:solidFill>
                  <a:srgbClr val="000000"/>
                </a:solidFill>
              </a:rPr>
              <a:t>種類が多くあるが、最初は</a:t>
            </a:r>
            <a:r>
              <a:rPr lang="en-US" altLang="ja-JP" sz="2000" dirty="0" err="1">
                <a:solidFill>
                  <a:srgbClr val="000000"/>
                </a:solidFill>
              </a:rPr>
              <a:t>exmaples</a:t>
            </a:r>
            <a:r>
              <a:rPr lang="ja-JP" altLang="en-US" sz="2000" dirty="0">
                <a:solidFill>
                  <a:srgbClr val="000000"/>
                </a:solidFill>
              </a:rPr>
              <a:t>などで用いられているものを試すと良い。</a:t>
            </a:r>
            <a:endParaRPr lang="en-US" altLang="ja-JP" sz="2000" dirty="0">
              <a:solidFill>
                <a:srgbClr val="000000"/>
              </a:solidFill>
            </a:endParaRPr>
          </a:p>
          <a:p>
            <a:r>
              <a:rPr lang="en-US" altLang="ja-JP" sz="2000" dirty="0" err="1">
                <a:solidFill>
                  <a:srgbClr val="000000"/>
                </a:solidFill>
              </a:rPr>
              <a:t>PSLibrary</a:t>
            </a:r>
            <a:r>
              <a:rPr lang="en-US" altLang="ja-JP" sz="2000" dirty="0">
                <a:solidFill>
                  <a:srgbClr val="000000"/>
                </a:solidFill>
              </a:rPr>
              <a:t> 1.0.0</a:t>
            </a:r>
            <a:r>
              <a:rPr lang="ja-JP" altLang="en-US" sz="2000">
                <a:solidFill>
                  <a:srgbClr val="000000"/>
                </a:solidFill>
              </a:rPr>
              <a:t>（</a:t>
            </a:r>
            <a:r>
              <a:rPr lang="en-US" altLang="ja-JP" sz="2000" dirty="0">
                <a:solidFill>
                  <a:srgbClr val="000000"/>
                </a:solidFill>
              </a:rPr>
              <a:t>PBE</a:t>
            </a:r>
            <a:r>
              <a:rPr lang="ja-JP" altLang="en-US" sz="2000" dirty="0">
                <a:solidFill>
                  <a:srgbClr val="000000"/>
                </a:solidFill>
              </a:rPr>
              <a:t>）</a:t>
            </a:r>
            <a:br>
              <a:rPr lang="en-US" altLang="ja-JP" sz="2000" dirty="0">
                <a:solidFill>
                  <a:srgbClr val="000000"/>
                </a:solidFill>
              </a:rPr>
            </a:br>
            <a:r>
              <a:rPr lang="en-US" altLang="ja-JP" sz="1800" dirty="0">
                <a:solidFill>
                  <a:srgbClr val="0070C0"/>
                </a:solidFill>
              </a:rPr>
              <a:t>https://</a:t>
            </a:r>
            <a:r>
              <a:rPr lang="en-US" altLang="ja-JP" sz="1800" dirty="0" err="1">
                <a:solidFill>
                  <a:srgbClr val="0070C0"/>
                </a:solidFill>
              </a:rPr>
              <a:t>people.sissa.it</a:t>
            </a:r>
            <a:r>
              <a:rPr lang="en-US" altLang="ja-JP" sz="1800" dirty="0">
                <a:solidFill>
                  <a:srgbClr val="0070C0"/>
                </a:solidFill>
              </a:rPr>
              <a:t>/</a:t>
            </a:r>
            <a:r>
              <a:rPr lang="en-US" altLang="ja-JP" sz="1800" dirty="0" err="1">
                <a:solidFill>
                  <a:srgbClr val="0070C0"/>
                </a:solidFill>
              </a:rPr>
              <a:t>dalcorso</a:t>
            </a:r>
            <a:r>
              <a:rPr lang="en-US" altLang="ja-JP" sz="1800" dirty="0">
                <a:solidFill>
                  <a:srgbClr val="0070C0"/>
                </a:solidFill>
              </a:rPr>
              <a:t>/</a:t>
            </a:r>
            <a:r>
              <a:rPr lang="en-US" altLang="ja-JP" sz="1800" dirty="0" err="1">
                <a:solidFill>
                  <a:srgbClr val="0070C0"/>
                </a:solidFill>
              </a:rPr>
              <a:t>pslibrary</a:t>
            </a:r>
            <a:r>
              <a:rPr lang="en-US" altLang="ja-JP" sz="1800" dirty="0">
                <a:solidFill>
                  <a:srgbClr val="0070C0"/>
                </a:solidFill>
              </a:rPr>
              <a:t>/pslibrary.1.0.0.tar.gz</a:t>
            </a:r>
            <a:br>
              <a:rPr lang="en-US" altLang="ja-JP" sz="1800" dirty="0">
                <a:solidFill>
                  <a:srgbClr val="0000FF"/>
                </a:solidFill>
              </a:rPr>
            </a:br>
            <a:r>
              <a:rPr lang="ja-JP" altLang="en-US" sz="2000" dirty="0">
                <a:solidFill>
                  <a:srgbClr val="000000"/>
                </a:solidFill>
              </a:rPr>
              <a:t>を</a:t>
            </a:r>
            <a:r>
              <a:rPr lang="en-US" altLang="ja-JP" sz="2000" dirty="0">
                <a:solidFill>
                  <a:srgbClr val="000000"/>
                </a:solidFill>
              </a:rPr>
              <a:t>1</a:t>
            </a:r>
            <a:r>
              <a:rPr lang="ja-JP" altLang="en-US" sz="2000" dirty="0">
                <a:solidFill>
                  <a:srgbClr val="000000"/>
                </a:solidFill>
              </a:rPr>
              <a:t>セットもっていると便利かも知れない。</a:t>
            </a:r>
            <a:endParaRPr lang="en-US" altLang="ja-JP" sz="2000" dirty="0">
              <a:solidFill>
                <a:srgbClr val="000000"/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  <p:pic>
        <p:nvPicPr>
          <p:cNvPr id="4" name="図 3" descr="スクリーンショット 2018-03-17 13.16.2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9" b="10095"/>
          <a:stretch/>
        </p:blipFill>
        <p:spPr>
          <a:xfrm>
            <a:off x="457202" y="2451638"/>
            <a:ext cx="4792980" cy="296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09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316"/>
            <a:ext cx="8229600" cy="1143000"/>
          </a:xfrm>
        </p:spPr>
        <p:txBody>
          <a:bodyPr/>
          <a:lstStyle/>
          <a:p>
            <a:r>
              <a:rPr lang="ja-JP" altLang="en-US" dirty="0"/>
              <a:t>使う交換相関汎関数</a:t>
            </a:r>
            <a:r>
              <a:rPr lang="en-US" altLang="ja-JP" dirty="0" err="1"/>
              <a:t>E</a:t>
            </a:r>
            <a:r>
              <a:rPr lang="en-US" altLang="ja-JP" baseline="-6000" dirty="0" err="1"/>
              <a:t>xc</a:t>
            </a:r>
            <a:r>
              <a:rPr lang="ja-JP" altLang="en-US" dirty="0"/>
              <a:t>を決める</a:t>
            </a:r>
            <a:endParaRPr kumimoji="1" lang="ja-JP" altLang="en-US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0" y="1129754"/>
            <a:ext cx="9143999" cy="45525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ja-JP" altLang="en-US" sz="2800" dirty="0"/>
              <a:t>通常は、一般化勾配近似相関汎関数</a:t>
            </a:r>
            <a:r>
              <a:rPr lang="en-US" altLang="ja-JP" sz="2800" dirty="0"/>
              <a:t>PBE</a:t>
            </a:r>
            <a:r>
              <a:rPr lang="ja-JP" altLang="en-US" sz="2800" dirty="0"/>
              <a:t>（</a:t>
            </a:r>
            <a:r>
              <a:rPr lang="en-US" altLang="ja-JP" sz="2800" dirty="0" err="1"/>
              <a:t>Perdew</a:t>
            </a:r>
            <a:r>
              <a:rPr lang="en-US" altLang="ja-JP" sz="2800" dirty="0"/>
              <a:t>, Burke, </a:t>
            </a:r>
            <a:r>
              <a:rPr lang="en-US" altLang="ja-JP" sz="2800" dirty="0" err="1"/>
              <a:t>Ernzerhof</a:t>
            </a:r>
            <a:r>
              <a:rPr lang="ja-JP" altLang="en-US" sz="2800" dirty="0"/>
              <a:t>）を用いる。</a:t>
            </a:r>
            <a:br>
              <a:rPr lang="en-US" altLang="ja-JP" sz="2800" dirty="0"/>
            </a:br>
            <a:r>
              <a:rPr lang="en-US" altLang="ja-JP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input_dft</a:t>
            </a:r>
            <a:r>
              <a:rPr lang="en-US" altLang="ja-JP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='PBE'</a:t>
            </a:r>
          </a:p>
          <a:p>
            <a:pPr>
              <a:lnSpc>
                <a:spcPct val="130000"/>
              </a:lnSpc>
            </a:pPr>
            <a:r>
              <a:rPr lang="en-US" altLang="ja-JP" sz="2800" dirty="0"/>
              <a:t>PBE</a:t>
            </a:r>
            <a:r>
              <a:rPr lang="ja-JP" altLang="en-US" sz="2800" dirty="0"/>
              <a:t>で計算精度が悪い場合</a:t>
            </a:r>
            <a:br>
              <a:rPr lang="en-US" altLang="ja-JP" sz="2800" dirty="0"/>
            </a:br>
            <a:r>
              <a:rPr lang="en-US" altLang="ja-JP" sz="2800" dirty="0">
                <a:sym typeface="Wingdings"/>
              </a:rPr>
              <a:t> Hybrid</a:t>
            </a:r>
            <a:r>
              <a:rPr lang="ja-JP" altLang="en-US" sz="2800" dirty="0">
                <a:sym typeface="Wingdings"/>
              </a:rPr>
              <a:t>汎関数</a:t>
            </a:r>
            <a:r>
              <a:rPr lang="en-US" altLang="ja-JP" sz="2800" dirty="0">
                <a:sym typeface="Wingdings"/>
              </a:rPr>
              <a:t>HSE</a:t>
            </a:r>
            <a:r>
              <a:rPr lang="ja-JP" altLang="en-US" sz="2800" dirty="0">
                <a:sym typeface="Wingdings"/>
              </a:rPr>
              <a:t>など、もっと精度の良い汎関数を用いる。</a:t>
            </a:r>
            <a:endParaRPr lang="ja-JP" altLang="en-US" sz="2800" dirty="0"/>
          </a:p>
          <a:p>
            <a:pPr>
              <a:lnSpc>
                <a:spcPct val="130000"/>
              </a:lnSpc>
            </a:pPr>
            <a:r>
              <a:rPr lang="ja-JP" altLang="en-US" sz="2800" dirty="0"/>
              <a:t>用いる汎関数</a:t>
            </a:r>
            <a:r>
              <a:rPr lang="en-US" altLang="ja-JP" sz="2800" dirty="0" err="1"/>
              <a:t>E</a:t>
            </a:r>
            <a:r>
              <a:rPr lang="en-US" altLang="ja-JP" sz="2800" baseline="-6000" dirty="0" err="1"/>
              <a:t>xc</a:t>
            </a:r>
            <a:r>
              <a:rPr lang="ja-JP" altLang="en-US" sz="2800" dirty="0"/>
              <a:t>に合った擬ポテンシャルを用意する。</a:t>
            </a:r>
            <a:br>
              <a:rPr lang="en-US" altLang="ja-JP" sz="2800" dirty="0"/>
            </a:br>
            <a:r>
              <a:rPr lang="en-US" altLang="ja-JP" sz="2800" dirty="0" err="1">
                <a:solidFill>
                  <a:srgbClr val="595959"/>
                </a:solidFill>
              </a:rPr>
              <a:t>input_dft</a:t>
            </a:r>
            <a:r>
              <a:rPr lang="en-US" altLang="ja-JP" sz="2800" dirty="0"/>
              <a:t> </a:t>
            </a:r>
            <a:r>
              <a:rPr lang="ja-JP" altLang="en-US" sz="2800" dirty="0"/>
              <a:t>の値を指定しないと擬ポテンシャルファイルから読み込む。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925534" y="2343861"/>
            <a:ext cx="214723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7F7F7F"/>
                </a:solidFill>
              </a:rPr>
              <a:t>入力ファイルの書式例</a:t>
            </a:r>
          </a:p>
        </p:txBody>
      </p:sp>
    </p:spTree>
    <p:extLst>
      <p:ext uri="{BB962C8B-B14F-4D97-AF65-F5344CB8AC3E}">
        <p14:creationId xmlns:p14="http://schemas.microsoft.com/office/powerpoint/2010/main" val="1834576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650541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ハンズオン実行準備</a:t>
            </a:r>
            <a:endParaRPr kumimoji="1" lang="ja-JP" altLang="en-US" sz="3600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-1" y="719566"/>
            <a:ext cx="8890001" cy="6001910"/>
          </a:xfrm>
        </p:spPr>
        <p:txBody>
          <a:bodyPr>
            <a:normAutofit/>
          </a:bodyPr>
          <a:lstStyle/>
          <a:p>
            <a:r>
              <a:rPr lang="en-US" altLang="ja-JP" sz="2400" dirty="0" err="1"/>
              <a:t>MateriApps</a:t>
            </a:r>
            <a:r>
              <a:rPr lang="en-US" altLang="ja-JP" sz="2400" dirty="0"/>
              <a:t> LIVE</a:t>
            </a:r>
            <a:r>
              <a:rPr lang="ja-JP" altLang="ja-JP" sz="2400" dirty="0"/>
              <a:t>!</a:t>
            </a:r>
            <a:r>
              <a:rPr lang="ja-JP" altLang="en-US" sz="2400" dirty="0"/>
              <a:t> を起動して、ログインし、ターミナル（</a:t>
            </a:r>
            <a:r>
              <a:rPr lang="en-US" altLang="ja-JP" sz="2400" dirty="0" err="1"/>
              <a:t>LXTerminal</a:t>
            </a:r>
            <a:r>
              <a:rPr lang="ja-JP" altLang="en-US" sz="2400" dirty="0"/>
              <a:t>）を起動する。</a:t>
            </a:r>
            <a:endParaRPr lang="en-US" altLang="ja-JP" sz="2400" dirty="0"/>
          </a:p>
          <a:p>
            <a:r>
              <a:rPr lang="ja-JP" altLang="en-US" sz="2400" dirty="0"/>
              <a:t>ホーム</a:t>
            </a:r>
            <a:r>
              <a:rPr kumimoji="1" lang="ja-JP" altLang="en-US" sz="2400" dirty="0"/>
              <a:t>ディレクトリに作業ディレクトリを作る。</a:t>
            </a:r>
            <a:r>
              <a:rPr lang="en-US" altLang="ja-JP" sz="2400" dirty="0"/>
              <a:t> (</a:t>
            </a:r>
            <a:r>
              <a:rPr lang="ja-JP" altLang="en-US" sz="2400" dirty="0"/>
              <a:t>例</a:t>
            </a:r>
            <a:r>
              <a:rPr lang="en-US" altLang="ja-JP" sz="2400" dirty="0"/>
              <a:t>: $HOME/</a:t>
            </a:r>
            <a:r>
              <a:rPr lang="en-US" altLang="ja-JP" sz="2400" dirty="0" err="1"/>
              <a:t>qe</a:t>
            </a:r>
            <a:r>
              <a:rPr lang="en-US" altLang="ja-JP" sz="2400" dirty="0"/>
              <a:t>)</a:t>
            </a:r>
            <a:br>
              <a:rPr lang="en-US" altLang="ja-JP" sz="2000" dirty="0"/>
            </a:br>
            <a:r>
              <a:rPr lang="ja-JP" altLang="en-US" sz="2000"/>
              <a:t>　</a:t>
            </a:r>
            <a:r>
              <a:rPr kumimoji="1" lang="en-US" altLang="ja-JP" sz="2000" dirty="0"/>
              <a:t>$ </a:t>
            </a:r>
            <a:r>
              <a:rPr lang="en-US" altLang="ja-JP" sz="2000" dirty="0" err="1"/>
              <a:t>mkdir</a:t>
            </a:r>
            <a:r>
              <a:rPr lang="en-US" altLang="ja-JP" sz="2000" dirty="0"/>
              <a:t> </a:t>
            </a:r>
            <a:r>
              <a:rPr lang="en-US" altLang="ja-JP" sz="2000" dirty="0" err="1"/>
              <a:t>qe</a:t>
            </a:r>
            <a:endParaRPr kumimoji="1" lang="en-US" altLang="ja-JP" sz="2000" dirty="0"/>
          </a:p>
          <a:p>
            <a:r>
              <a:rPr lang="ja-JP" altLang="en-US" sz="2400" dirty="0"/>
              <a:t>作成した作業ディレクトリへ移動する。</a:t>
            </a:r>
            <a:r>
              <a:rPr lang="en-US" altLang="ja-JP" sz="2400" dirty="0"/>
              <a:t> ($HOME/</a:t>
            </a:r>
            <a:r>
              <a:rPr lang="en-US" altLang="ja-JP" sz="2400" dirty="0" err="1"/>
              <a:t>qe</a:t>
            </a:r>
            <a:r>
              <a:rPr lang="en-US" altLang="ja-JP" sz="2400" dirty="0"/>
              <a:t>)</a:t>
            </a:r>
            <a:br>
              <a:rPr lang="en-US" altLang="ja-JP" sz="2000" dirty="0"/>
            </a:br>
            <a:r>
              <a:rPr lang="ja-JP" altLang="en-US" sz="2000"/>
              <a:t>　</a:t>
            </a:r>
            <a:r>
              <a:rPr lang="en-US" altLang="ja-JP" sz="2000" dirty="0"/>
              <a:t>$ cd </a:t>
            </a:r>
            <a:r>
              <a:rPr lang="en-US" altLang="ja-JP" sz="2000" dirty="0" err="1"/>
              <a:t>qe</a:t>
            </a:r>
            <a:endParaRPr lang="en-US" altLang="ja-JP" sz="2000" dirty="0"/>
          </a:p>
          <a:p>
            <a:r>
              <a:rPr lang="en-US" altLang="ja-JP" sz="2400" dirty="0" err="1"/>
              <a:t>MateriApps</a:t>
            </a:r>
            <a:r>
              <a:rPr lang="en-US" altLang="ja-JP" sz="2400" dirty="0"/>
              <a:t> LIVE! </a:t>
            </a:r>
            <a:r>
              <a:rPr lang="ja-JP" altLang="en-US" sz="2400"/>
              <a:t>上にある</a:t>
            </a:r>
            <a:r>
              <a:rPr lang="en-US" altLang="ja-JP" sz="2400" dirty="0"/>
              <a:t>Example</a:t>
            </a:r>
            <a:r>
              <a:rPr lang="ja-JP" altLang="en-US" sz="2400"/>
              <a:t>ファイル（ディレクトリ）を作業ディレクトリにコピーする。</a:t>
            </a:r>
            <a:br>
              <a:rPr lang="en-US" altLang="ja-JP" sz="2000" dirty="0"/>
            </a:br>
            <a:r>
              <a:rPr lang="ja-JP" altLang="en-US" sz="2000"/>
              <a:t>　</a:t>
            </a:r>
            <a:r>
              <a:rPr lang="en-US" altLang="ja-JP" sz="2000" dirty="0"/>
              <a:t>$ </a:t>
            </a:r>
            <a:r>
              <a:rPr lang="en-US" altLang="ja-JP" sz="2000" dirty="0" err="1"/>
              <a:t>cp</a:t>
            </a:r>
            <a:r>
              <a:rPr lang="en-US" altLang="ja-JP" sz="2000" dirty="0"/>
              <a:t> -</a:t>
            </a:r>
            <a:r>
              <a:rPr lang="en-US" altLang="ja-JP" sz="2000" dirty="0" err="1"/>
              <a:t>rp</a:t>
            </a:r>
            <a:r>
              <a:rPr lang="en-US" altLang="ja-JP" sz="2000" dirty="0"/>
              <a:t> /</a:t>
            </a:r>
            <a:r>
              <a:rPr lang="en-US" altLang="ja-JP" sz="2000" dirty="0" err="1"/>
              <a:t>usr</a:t>
            </a:r>
            <a:r>
              <a:rPr lang="en-US" altLang="ja-JP" sz="2000" dirty="0"/>
              <a:t>/share/espresso/examples ./</a:t>
            </a:r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ja-JP" altLang="en-US" sz="2400"/>
              <a:t>コピーした</a:t>
            </a:r>
            <a:r>
              <a:rPr lang="en-US" altLang="ja-JP" sz="2400" dirty="0"/>
              <a:t> examples </a:t>
            </a:r>
            <a:r>
              <a:rPr lang="ja-JP" altLang="en-US" sz="2400"/>
              <a:t>ディレクトリへ移動する。</a:t>
            </a:r>
            <a:r>
              <a:rPr lang="en-US" altLang="ja-JP" sz="2000" dirty="0"/>
              <a:t> </a:t>
            </a:r>
            <a:br>
              <a:rPr lang="en-US" altLang="ja-JP" sz="2000" dirty="0"/>
            </a:br>
            <a:r>
              <a:rPr lang="ja-JP" altLang="en-US" sz="2000"/>
              <a:t>　</a:t>
            </a:r>
            <a:r>
              <a:rPr lang="en-US" altLang="ja-JP" sz="1800" dirty="0"/>
              <a:t>$ cd examples</a:t>
            </a:r>
          </a:p>
          <a:p>
            <a:r>
              <a:rPr lang="ja-JP" altLang="en-US" sz="2400"/>
              <a:t>ディレクトリ</a:t>
            </a:r>
            <a:r>
              <a:rPr lang="en-US" altLang="ja-JP" sz="2400" dirty="0"/>
              <a:t> </a:t>
            </a:r>
            <a:r>
              <a:rPr lang="ja-JP" altLang="en-US" sz="2400"/>
              <a:t>の中のファイルを確認する。</a:t>
            </a:r>
            <a:br>
              <a:rPr lang="en-US" altLang="ja-JP" sz="2000" dirty="0"/>
            </a:br>
            <a:r>
              <a:rPr lang="ja-JP" altLang="en-US" sz="2000"/>
              <a:t>　</a:t>
            </a:r>
            <a:r>
              <a:rPr lang="en-US" altLang="ja-JP" sz="2000" dirty="0"/>
              <a:t>$  ls</a:t>
            </a:r>
            <a:br>
              <a:rPr lang="en-US" altLang="ja-JP" sz="2000" dirty="0"/>
            </a:b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atomic  </a:t>
            </a:r>
            <a:r>
              <a:rPr lang="en-US" altLang="ja-JP" sz="2000" dirty="0">
                <a:solidFill>
                  <a:srgbClr val="0070C0"/>
                </a:solidFill>
              </a:rPr>
              <a:t>CPV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EPW      GUI  NEB     PP  PWCOND</a:t>
            </a:r>
            <a:b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COUPLE  </a:t>
            </a:r>
            <a:r>
              <a:rPr lang="en-US" altLang="ja-JP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environment_variables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altLang="ja-JP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FFTXlib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GWW  </a:t>
            </a:r>
            <a:r>
              <a:rPr lang="en-US" altLang="ja-JP" sz="2000" dirty="0" err="1">
                <a:solidFill>
                  <a:srgbClr val="0070C0"/>
                </a:solidFill>
              </a:rPr>
              <a:t>PHonon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altLang="ja-JP" sz="2000" dirty="0">
                <a:solidFill>
                  <a:srgbClr val="0070C0"/>
                </a:solidFill>
              </a:rPr>
              <a:t>PW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altLang="ja-JP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XSpectra</a:t>
            </a: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403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PW</a:t>
            </a:r>
            <a:r>
              <a:rPr lang="ja-JP" altLang="en-US" sz="3600" dirty="0"/>
              <a:t>の</a:t>
            </a:r>
            <a:r>
              <a:rPr lang="en-US" altLang="ja-JP" sz="3600" dirty="0"/>
              <a:t>example</a:t>
            </a:r>
            <a:r>
              <a:rPr lang="ja-JP" altLang="en-US" sz="3600"/>
              <a:t>の実行テスト（１）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19099"/>
            <a:ext cx="8229600" cy="6138901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PW/examples/example01 </a:t>
            </a:r>
            <a:r>
              <a:rPr lang="ja-JP" altLang="en-US" sz="2000"/>
              <a:t>へ移動する。</a:t>
            </a:r>
            <a:br>
              <a:rPr lang="en-US" altLang="ja-JP" sz="2000" dirty="0"/>
            </a:br>
            <a:r>
              <a:rPr lang="ja-JP" altLang="en-US" sz="2000"/>
              <a:t>　</a:t>
            </a:r>
            <a:r>
              <a:rPr lang="en-US" altLang="ja-JP" sz="2000" dirty="0"/>
              <a:t>$ cd PW/examples/example01</a:t>
            </a:r>
          </a:p>
          <a:p>
            <a:r>
              <a:rPr lang="ja-JP" altLang="en-US" sz="2000"/>
              <a:t>ディレクトリの</a:t>
            </a:r>
            <a:r>
              <a:rPr lang="ja-JP" altLang="en-US" sz="2000" dirty="0"/>
              <a:t>中のファイル</a:t>
            </a:r>
            <a:r>
              <a:rPr lang="ja-JP" altLang="en-US" sz="2000"/>
              <a:t>の確認する。</a:t>
            </a:r>
            <a:br>
              <a:rPr lang="en-US" altLang="ja-JP" sz="2000" dirty="0"/>
            </a:br>
            <a:r>
              <a:rPr lang="ja-JP" altLang="en-US" sz="2000"/>
              <a:t>　</a:t>
            </a:r>
            <a:r>
              <a:rPr lang="en-US" altLang="ja-JP" sz="2000" dirty="0"/>
              <a:t>$ ls</a:t>
            </a:r>
            <a:b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README  </a:t>
            </a:r>
            <a:r>
              <a:rPr lang="en-US" altLang="ja-JP" sz="2000" dirty="0">
                <a:solidFill>
                  <a:srgbClr val="0070C0"/>
                </a:solidFill>
              </a:rPr>
              <a:t>reference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ja-JP" sz="2000" dirty="0" err="1">
                <a:solidFill>
                  <a:srgbClr val="00B050"/>
                </a:solidFill>
              </a:rPr>
              <a:t>run_example</a:t>
            </a:r>
            <a:endParaRPr lang="en-US" altLang="ja-JP" sz="2000" u="sng" dirty="0">
              <a:solidFill>
                <a:srgbClr val="00B050"/>
              </a:solidFill>
            </a:endParaRPr>
          </a:p>
          <a:p>
            <a:r>
              <a:rPr lang="en-US" altLang="en-US" sz="2000" dirty="0" err="1"/>
              <a:t>run_example</a:t>
            </a:r>
            <a:r>
              <a:rPr lang="en-US" altLang="en-US" sz="2000" dirty="0"/>
              <a:t> </a:t>
            </a:r>
            <a:r>
              <a:rPr lang="ja-JP" altLang="en-US" sz="2000"/>
              <a:t>のシェルスクリプトを実行する</a:t>
            </a:r>
            <a:br>
              <a:rPr lang="en-US" altLang="en-US" sz="2000" dirty="0"/>
            </a:br>
            <a:r>
              <a:rPr lang="ja-JP" altLang="en-US" sz="2000"/>
              <a:t>　</a:t>
            </a:r>
            <a:r>
              <a:rPr lang="en-US" altLang="ja-JP" sz="2000" dirty="0"/>
              <a:t>$ ./</a:t>
            </a:r>
            <a:r>
              <a:rPr lang="en-US" altLang="ja-JP" sz="2000" dirty="0" err="1"/>
              <a:t>run_example</a:t>
            </a:r>
            <a:br>
              <a:rPr lang="en-US" altLang="ja-JP" sz="1800" dirty="0"/>
            </a:br>
            <a:b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/home/user/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qe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/examples/PW/examples/example01 : starting</a:t>
            </a:r>
          </a:p>
          <a:p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example shows how to use 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pw.x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calculate the total energy and</a:t>
            </a:r>
          </a:p>
          <a:p>
            <a:pPr marL="400050" lvl="1" indent="0">
              <a:buNone/>
            </a:pP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band structure of four simple systems: Si, Al, Cu, Ni.</a:t>
            </a:r>
          </a:p>
          <a:p>
            <a:pPr marL="400050" lvl="1" indent="0">
              <a:buNone/>
            </a:pPr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executables directory: /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usr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/bin</a:t>
            </a:r>
          </a:p>
          <a:p>
            <a:pPr marL="400050" lvl="1" indent="0">
              <a:buNone/>
            </a:pP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pseudo directory:      /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usr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/share/espresso/pseudo</a:t>
            </a:r>
          </a:p>
          <a:p>
            <a:pPr marL="400050" lvl="1" indent="0">
              <a:buNone/>
            </a:pP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temporary directory:   /home/user/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qe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/examples/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tempdir</a:t>
            </a:r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checking that needed directories and files exist... done</a:t>
            </a:r>
          </a:p>
          <a:p>
            <a:pPr marL="400050" lvl="1" indent="0">
              <a:buNone/>
            </a:pPr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running 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pw.x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as:   /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usr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/bin/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pw.x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-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nk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1 -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nd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1 -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nb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1 -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nt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 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027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455414" y="1205508"/>
            <a:ext cx="8233172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5" tIns="35715" rIns="35715" bIns="35715" anchor="ctr"/>
          <a:lstStyle/>
          <a:p>
            <a:pPr marL="0" marR="0" lvl="0" indent="0" algn="l" defTabSz="3214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MS PGothic" panose="020B0600070205080204" pitchFamily="34" charset="-128"/>
                <a:ea typeface="MS PGothic" panose="020B0600070205080204" pitchFamily="34" charset="-128"/>
              </a:rPr>
              <a:t>MateriApps LIVE! とは？</a:t>
            </a:r>
          </a:p>
        </p:txBody>
      </p:sp>
      <p:sp>
        <p:nvSpPr>
          <p:cNvPr id="109" name="Shape 109"/>
          <p:cNvSpPr/>
          <p:nvPr/>
        </p:nvSpPr>
        <p:spPr>
          <a:xfrm>
            <a:off x="-2769" y="6437394"/>
            <a:ext cx="3992299" cy="287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5" tIns="35715" rIns="35715" bIns="35715" anchor="ctr">
            <a:spAutoFit/>
          </a:bodyPr>
          <a:lstStyle>
            <a:lvl1pPr>
              <a:defRPr sz="1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marL="0" marR="0" lvl="0" indent="0" algn="ctr" defTabSz="41073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ヒラギノ角ゴ ProN W3"/>
                <a:ea typeface="ヒラギノ角ゴ ProN W3"/>
                <a:sym typeface="ヒラギノ角ゴ ProN W3"/>
              </a:rPr>
              <a:t>MateriApps, 2013-2017. All rights reserved.</a:t>
            </a:r>
          </a:p>
        </p:txBody>
      </p:sp>
      <p:pic>
        <p:nvPicPr>
          <p:cNvPr id="110" name="cmsi-logo-gree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2206" y="292889"/>
            <a:ext cx="1036826" cy="342910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/>
          <p:cNvSpPr/>
          <p:nvPr/>
        </p:nvSpPr>
        <p:spPr>
          <a:xfrm>
            <a:off x="7794133" y="759023"/>
            <a:ext cx="892969" cy="8929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6787" tIns="26787" rIns="26787" bIns="26787" anchor="ctr"/>
          <a:lstStyle/>
          <a:p>
            <a:pPr marL="0" marR="0" lvl="0" indent="0" algn="ctr" defTabSz="41073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1" lang="uk-UA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uk-UA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仮想マシン(VirtualBox)上で直接ブートできるDebian Linux…">
            <a:extLst>
              <a:ext uri="{FF2B5EF4-FFF2-40B4-BE49-F238E27FC236}">
                <a16:creationId xmlns:a16="http://schemas.microsoft.com/office/drawing/2014/main" id="{FE1B9068-D03B-7545-B472-A3BFE8D80B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8992" y="1348383"/>
            <a:ext cx="8126016" cy="490239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703"/>
              </a:spcBef>
            </a:pPr>
            <a:r>
              <a:rPr lang="en-US" altLang="ja-JP"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MateriApps</a:t>
            </a:r>
            <a:r>
              <a:rPr lang="en-US" altLang="ja-JP"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 LIVE! </a:t>
            </a:r>
            <a:r>
              <a:rPr lang="ja-JP" altLang="en-US"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ウェブサイト</a:t>
            </a:r>
            <a:br>
              <a:rPr lang="en-US" altLang="ja-JP" sz="1800" dirty="0">
                <a:latin typeface="MS PGothic" panose="020B0600070205080204" pitchFamily="34" charset="-128"/>
                <a:ea typeface="MS PGothic" panose="020B0600070205080204" pitchFamily="34" charset="-128"/>
              </a:rPr>
            </a:br>
            <a:r>
              <a:rPr lang="en-US" altLang="ja-JP" sz="1800" dirty="0">
                <a:solidFill>
                  <a:srgbClr val="3366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http://cmsi.github.io/MateriAppsLive/</a:t>
            </a:r>
          </a:p>
          <a:p>
            <a:pPr>
              <a:spcBef>
                <a:spcPts val="703"/>
              </a:spcBef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仮想マシン(VirtualBox)上で直接ブートできるDebian Linux</a:t>
            </a:r>
          </a:p>
          <a:p>
            <a:pPr lvl="1">
              <a:spcBef>
                <a:spcPts val="703"/>
              </a:spcBef>
            </a:pP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Windows、Macなどで利用可</a:t>
            </a:r>
            <a:endParaRPr sz="1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lvl="1">
              <a:spcBef>
                <a:spcPts val="703"/>
              </a:spcBef>
            </a:pP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インストール作業なしで物質科学アプリを実行できる</a:t>
            </a:r>
            <a:endParaRPr sz="1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>
              <a:spcBef>
                <a:spcPts val="703"/>
              </a:spcBef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最新版: バージョン2.</a:t>
            </a:r>
            <a:r>
              <a:rPr lang="en-US" altLang="ja-JP"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2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 (201</a:t>
            </a:r>
            <a:r>
              <a:rPr lang="en-US" altLang="ja-JP"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9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年</a:t>
            </a:r>
            <a:r>
              <a:rPr lang="en-US" altLang="ja-JP"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2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月</a:t>
            </a:r>
            <a:r>
              <a:rPr lang="en-US" altLang="ja-JP"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27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日公開)</a:t>
            </a:r>
            <a:endParaRPr sz="1800" u="sng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>
              <a:spcBef>
                <a:spcPts val="703"/>
              </a:spcBef>
            </a:pP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MateriAppsで紹介している公開アプリ・ツールを収録</a:t>
            </a:r>
            <a:endParaRPr sz="1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lvl="1">
              <a:spcBef>
                <a:spcPts val="281"/>
              </a:spcBef>
            </a:pP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abinit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, 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AkaiKKR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, ALPS, CP2K, 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Feram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 ,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ERmod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, 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DCore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, DSQSS, HΦ, LAMMPS, 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mVMC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, 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OpenMX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, Quantum ESPRESSO, SMASH, 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xTAPP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等</a:t>
            </a:r>
            <a:endParaRPr sz="1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lvl="1">
              <a:lnSpc>
                <a:spcPct val="120000"/>
              </a:lnSpc>
              <a:spcBef>
                <a:spcPts val="422"/>
              </a:spcBef>
            </a:pP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ParaView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, Tapioca, VESTA, VMD, 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XCrysDen</a:t>
            </a:r>
            <a:r>
              <a:rPr lang="en-US" altLang="ja-JP"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, 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…</a:t>
            </a:r>
          </a:p>
          <a:p>
            <a:pPr lvl="1">
              <a:spcBef>
                <a:spcPts val="703"/>
              </a:spcBef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GAMESS, 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VMDには自動インストーラーを準備</a:t>
            </a:r>
            <a:endParaRPr sz="1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>
              <a:spcBef>
                <a:spcPts val="703"/>
              </a:spcBef>
            </a:pP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MateriApps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LIVE!サイトからダウンロード可能</a:t>
            </a:r>
            <a:endParaRPr sz="1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lvl="1">
              <a:spcBef>
                <a:spcPts val="703"/>
              </a:spcBef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2013年7月以来、4500+コピーを配布</a:t>
            </a:r>
          </a:p>
        </p:txBody>
      </p:sp>
    </p:spTree>
    <p:extLst>
      <p:ext uri="{BB962C8B-B14F-4D97-AF65-F5344CB8AC3E}">
        <p14:creationId xmlns:p14="http://schemas.microsoft.com/office/powerpoint/2010/main" val="3167343917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PW</a:t>
            </a:r>
            <a:r>
              <a:rPr lang="ja-JP" altLang="en-US" sz="3600" dirty="0"/>
              <a:t>の</a:t>
            </a:r>
            <a:r>
              <a:rPr lang="en-US" altLang="ja-JP" sz="3600" dirty="0"/>
              <a:t>example</a:t>
            </a:r>
            <a:r>
              <a:rPr lang="ja-JP" altLang="en-US" sz="3600"/>
              <a:t>の実行テスト（２）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19099"/>
            <a:ext cx="8229600" cy="4738726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running the </a:t>
            </a:r>
            <a:r>
              <a:rPr lang="en-US" altLang="ja-JP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scf</a:t>
            </a: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calculation for Si... done</a:t>
            </a:r>
          </a:p>
          <a:p>
            <a:pPr marL="400050" lvl="1" indent="0">
              <a:buNone/>
            </a:pP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running the band-structure calculation for Si... Done</a:t>
            </a:r>
            <a:b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…</a:t>
            </a:r>
            <a:b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running the </a:t>
            </a:r>
            <a:r>
              <a:rPr lang="en-US" altLang="ja-JP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scf</a:t>
            </a: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calculation for Ni... done</a:t>
            </a:r>
          </a:p>
          <a:p>
            <a:pPr marL="400050" lvl="1" indent="0">
              <a:buNone/>
            </a:pP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running the band-structure calculation for Ni... done</a:t>
            </a:r>
          </a:p>
          <a:p>
            <a:pPr marL="400050" lvl="1" indent="0">
              <a:buNone/>
            </a:pP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cleaning /home/user/</a:t>
            </a:r>
            <a:r>
              <a:rPr lang="en-US" altLang="ja-JP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qe</a:t>
            </a: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/examples/</a:t>
            </a:r>
            <a:r>
              <a:rPr lang="en-US" altLang="ja-JP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tempdir</a:t>
            </a: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 done</a:t>
            </a:r>
          </a:p>
          <a:p>
            <a:pPr marL="400050" lvl="1" indent="0">
              <a:buNone/>
            </a:pPr>
            <a:endParaRPr lang="en-US" altLang="ja-JP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/home/user/</a:t>
            </a:r>
            <a:r>
              <a:rPr lang="en-US" altLang="ja-JP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qe</a:t>
            </a: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/examples/PW/examples/example01 : done</a:t>
            </a:r>
            <a:endParaRPr lang="en-US" altLang="ja-JP" sz="20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ja-JP" altLang="en-US" sz="2000"/>
              <a:t>無事に終了すると</a:t>
            </a:r>
            <a:r>
              <a:rPr lang="en-US" altLang="ja-JP" sz="2000" dirty="0"/>
              <a:t>  results </a:t>
            </a:r>
            <a:r>
              <a:rPr lang="ja-JP" altLang="en-US" sz="2000"/>
              <a:t>というディレクトリができる。</a:t>
            </a:r>
            <a:br>
              <a:rPr lang="en-US" altLang="en-US" sz="2000" dirty="0"/>
            </a:br>
            <a:r>
              <a:rPr lang="ja-JP" altLang="en-US" sz="2000"/>
              <a:t>　</a:t>
            </a:r>
            <a:r>
              <a:rPr lang="en-US" altLang="ja-JP" sz="2000" dirty="0"/>
              <a:t>$ ls</a:t>
            </a:r>
            <a:br>
              <a:rPr lang="en-US" altLang="ja-JP" sz="2000" dirty="0"/>
            </a:b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README  reference  results  </a:t>
            </a:r>
            <a:r>
              <a:rPr lang="en-US" altLang="ja-JP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run_example</a:t>
            </a: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ja-JP" sz="2000" dirty="0"/>
              <a:t>results </a:t>
            </a:r>
            <a:r>
              <a:rPr lang="ja-JP" altLang="en-US" sz="2000"/>
              <a:t>へ移動する。</a:t>
            </a:r>
            <a:br>
              <a:rPr lang="en-US" altLang="ja-JP" sz="2000" dirty="0"/>
            </a:br>
            <a:r>
              <a:rPr lang="ja-JP" altLang="en-US" sz="2000"/>
              <a:t>　</a:t>
            </a:r>
            <a:r>
              <a:rPr lang="en-US" altLang="ja-JP" sz="2000" dirty="0"/>
              <a:t>$ cd results</a:t>
            </a:r>
          </a:p>
          <a:p>
            <a:r>
              <a:rPr lang="en-US" altLang="ja-JP" sz="2000" dirty="0" err="1"/>
              <a:t>al.scf.cg.in</a:t>
            </a:r>
            <a:r>
              <a:rPr lang="en-US" altLang="ja-JP" sz="2000" dirty="0"/>
              <a:t> </a:t>
            </a:r>
            <a:r>
              <a:rPr lang="ja-JP" altLang="en-US" sz="2000"/>
              <a:t>ファイルの中身を確認する。</a:t>
            </a:r>
            <a:br>
              <a:rPr lang="en-US" altLang="ja-JP" sz="2000" dirty="0"/>
            </a:br>
            <a:r>
              <a:rPr lang="ja-JP" altLang="en-US" sz="2000"/>
              <a:t>　</a:t>
            </a:r>
            <a:r>
              <a:rPr lang="en-US" altLang="ja-JP" sz="2000" dirty="0"/>
              <a:t>$  cat </a:t>
            </a:r>
            <a:r>
              <a:rPr lang="en-US" altLang="ja-JP" sz="2000" dirty="0" err="1"/>
              <a:t>al.scf.cg.in</a:t>
            </a:r>
            <a:r>
              <a:rPr lang="en-US" altLang="ja-JP" sz="2000" dirty="0"/>
              <a:t> </a:t>
            </a:r>
            <a:br>
              <a:rPr lang="en-US" altLang="ja-JP" sz="2000" dirty="0"/>
            </a:br>
            <a:endParaRPr lang="en-US" altLang="en-US" sz="200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9115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899872" y="20852"/>
            <a:ext cx="7154161" cy="647542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PW/examples/example01</a:t>
            </a:r>
            <a:r>
              <a:rPr lang="ja-JP" altLang="en-US" sz="3600" dirty="0"/>
              <a:t>（１）</a:t>
            </a:r>
            <a:endParaRPr kumimoji="1" lang="ja-JP" altLang="en-US" sz="3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51403" y="803250"/>
            <a:ext cx="689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Al</a:t>
            </a:r>
            <a:r>
              <a:rPr lang="ja-JP" altLang="en-US" sz="2400" dirty="0"/>
              <a:t>の計算</a:t>
            </a: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51403" y="1725464"/>
            <a:ext cx="8613856" cy="47705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Courier"/>
                <a:cs typeface="Courier"/>
              </a:rPr>
              <a:t> &amp;control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 calculation='</a:t>
            </a:r>
            <a:r>
              <a:rPr lang="en-US" altLang="ja-JP" sz="1600" dirty="0" err="1">
                <a:latin typeface="Courier"/>
                <a:cs typeface="Courier"/>
              </a:rPr>
              <a:t>scf</a:t>
            </a:r>
            <a:r>
              <a:rPr lang="en-US" altLang="ja-JP" sz="1600" dirty="0">
                <a:latin typeface="Courier"/>
                <a:cs typeface="Courier"/>
              </a:rPr>
              <a:t>'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 </a:t>
            </a:r>
            <a:r>
              <a:rPr lang="en-US" altLang="ja-JP" sz="1600" dirty="0" err="1">
                <a:latin typeface="Courier"/>
                <a:cs typeface="Courier"/>
              </a:rPr>
              <a:t>restart_mode</a:t>
            </a:r>
            <a:r>
              <a:rPr lang="en-US" altLang="ja-JP" sz="1600" dirty="0">
                <a:latin typeface="Courier"/>
                <a:cs typeface="Courier"/>
              </a:rPr>
              <a:t>='</a:t>
            </a:r>
            <a:r>
              <a:rPr lang="en-US" altLang="ja-JP" sz="1600" dirty="0" err="1">
                <a:latin typeface="Courier"/>
                <a:cs typeface="Courier"/>
              </a:rPr>
              <a:t>from_scratch</a:t>
            </a:r>
            <a:r>
              <a:rPr lang="en-US" altLang="ja-JP" sz="1600" dirty="0">
                <a:latin typeface="Courier"/>
                <a:cs typeface="Courier"/>
              </a:rPr>
              <a:t>',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 </a:t>
            </a:r>
            <a:r>
              <a:rPr lang="en-US" altLang="ja-JP" sz="1600" dirty="0" err="1">
                <a:latin typeface="Courier"/>
                <a:cs typeface="Courier"/>
              </a:rPr>
              <a:t>pseudo_dir</a:t>
            </a:r>
            <a:r>
              <a:rPr lang="en-US" altLang="ja-JP" sz="1600" dirty="0">
                <a:latin typeface="Courier"/>
                <a:cs typeface="Courier"/>
              </a:rPr>
              <a:t>='/</a:t>
            </a:r>
            <a:r>
              <a:rPr lang="en-US" altLang="ja-JP" sz="1600" dirty="0" err="1">
                <a:latin typeface="Courier"/>
                <a:cs typeface="Courier"/>
              </a:rPr>
              <a:t>usr</a:t>
            </a:r>
            <a:r>
              <a:rPr lang="en-US" altLang="ja-JP" sz="1600" dirty="0">
                <a:latin typeface="Courier"/>
                <a:cs typeface="Courier"/>
              </a:rPr>
              <a:t>/share/espresso/pseudo/',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 </a:t>
            </a:r>
            <a:r>
              <a:rPr lang="en-US" altLang="ja-JP" sz="1600" dirty="0" err="1">
                <a:latin typeface="Courier"/>
                <a:cs typeface="Courier"/>
              </a:rPr>
              <a:t>outdir</a:t>
            </a:r>
            <a:r>
              <a:rPr lang="en-US" altLang="ja-JP" sz="1600" dirty="0">
                <a:latin typeface="Courier"/>
                <a:cs typeface="Courier"/>
              </a:rPr>
              <a:t>='/home/user/</a:t>
            </a:r>
            <a:r>
              <a:rPr lang="en-US" altLang="ja-JP" sz="1600" dirty="0" err="1">
                <a:latin typeface="Courier"/>
                <a:cs typeface="Courier"/>
              </a:rPr>
              <a:t>qe</a:t>
            </a:r>
            <a:r>
              <a:rPr lang="en-US" altLang="ja-JP" sz="1600" dirty="0">
                <a:latin typeface="Courier"/>
                <a:cs typeface="Courier"/>
              </a:rPr>
              <a:t>/examples/</a:t>
            </a:r>
            <a:r>
              <a:rPr lang="en-US" altLang="ja-JP" sz="1600" dirty="0" err="1">
                <a:latin typeface="Courier"/>
                <a:cs typeface="Courier"/>
              </a:rPr>
              <a:t>tempdir</a:t>
            </a:r>
            <a:r>
              <a:rPr lang="en-US" altLang="ja-JP" sz="1600" dirty="0">
                <a:latin typeface="Courier"/>
                <a:cs typeface="Courier"/>
              </a:rPr>
              <a:t>/',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 prefix='al'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 </a:t>
            </a:r>
            <a:r>
              <a:rPr lang="en-US" altLang="ja-JP" sz="1600" dirty="0" err="1">
                <a:latin typeface="Courier"/>
                <a:cs typeface="Courier"/>
              </a:rPr>
              <a:t>tprnfor</a:t>
            </a:r>
            <a:r>
              <a:rPr lang="en-US" altLang="ja-JP" sz="1600" dirty="0">
                <a:latin typeface="Courier"/>
                <a:cs typeface="Courier"/>
              </a:rPr>
              <a:t> = .true.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 </a:t>
            </a:r>
            <a:r>
              <a:rPr lang="en-US" altLang="ja-JP" sz="1600" dirty="0" err="1">
                <a:latin typeface="Courier"/>
                <a:cs typeface="Courier"/>
              </a:rPr>
              <a:t>tstress</a:t>
            </a:r>
            <a:r>
              <a:rPr lang="en-US" altLang="ja-JP" sz="1600" dirty="0">
                <a:latin typeface="Courier"/>
                <a:cs typeface="Courier"/>
              </a:rPr>
              <a:t> = .true.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/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&amp;system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 </a:t>
            </a:r>
            <a:r>
              <a:rPr lang="en-US" altLang="ja-JP" sz="1600" dirty="0" err="1">
                <a:latin typeface="Courier"/>
                <a:cs typeface="Courier"/>
              </a:rPr>
              <a:t>ibrav</a:t>
            </a:r>
            <a:r>
              <a:rPr lang="en-US" altLang="ja-JP" sz="1600" dirty="0">
                <a:latin typeface="Courier"/>
                <a:cs typeface="Courier"/>
              </a:rPr>
              <a:t>=  2, 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 </a:t>
            </a:r>
            <a:r>
              <a:rPr lang="en-US" altLang="ja-JP" sz="1600" dirty="0" err="1">
                <a:latin typeface="Courier"/>
                <a:cs typeface="Courier"/>
              </a:rPr>
              <a:t>celldm</a:t>
            </a:r>
            <a:r>
              <a:rPr lang="en-US" altLang="ja-JP" sz="1600" dirty="0">
                <a:latin typeface="Courier"/>
                <a:cs typeface="Courier"/>
              </a:rPr>
              <a:t>(1) =7.50, 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 </a:t>
            </a:r>
            <a:r>
              <a:rPr lang="en-US" altLang="ja-JP" sz="1600" dirty="0" err="1">
                <a:latin typeface="Courier"/>
                <a:cs typeface="Courier"/>
              </a:rPr>
              <a:t>nat</a:t>
            </a:r>
            <a:r>
              <a:rPr lang="en-US" altLang="ja-JP" sz="1600" dirty="0">
                <a:latin typeface="Courier"/>
                <a:cs typeface="Courier"/>
              </a:rPr>
              <a:t>=  1, 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 </a:t>
            </a:r>
            <a:r>
              <a:rPr lang="en-US" altLang="ja-JP" sz="1600" dirty="0" err="1">
                <a:latin typeface="Courier"/>
                <a:cs typeface="Courier"/>
              </a:rPr>
              <a:t>ntyp</a:t>
            </a:r>
            <a:r>
              <a:rPr lang="en-US" altLang="ja-JP" sz="1600" dirty="0">
                <a:latin typeface="Courier"/>
                <a:cs typeface="Courier"/>
              </a:rPr>
              <a:t>= 1, </a:t>
            </a:r>
            <a:br>
              <a:rPr lang="en-US" altLang="ja-JP" sz="1600" dirty="0">
                <a:latin typeface="Courier"/>
                <a:cs typeface="Courier"/>
              </a:rPr>
            </a:br>
            <a:r>
              <a:rPr lang="en-US" altLang="ja-JP" sz="1600" dirty="0">
                <a:latin typeface="Courier"/>
                <a:cs typeface="Courier"/>
              </a:rPr>
              <a:t>    </a:t>
            </a:r>
            <a:r>
              <a:rPr lang="en-US" altLang="ja-JP" sz="1600" dirty="0" err="1">
                <a:latin typeface="Courier"/>
                <a:cs typeface="Courier"/>
              </a:rPr>
              <a:t>ecutwfc</a:t>
            </a:r>
            <a:r>
              <a:rPr lang="en-US" altLang="ja-JP" sz="1600" dirty="0">
                <a:latin typeface="Courier"/>
                <a:cs typeface="Courier"/>
              </a:rPr>
              <a:t> =15.0,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 occupations='smearing', 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 smearing='</a:t>
            </a:r>
            <a:r>
              <a:rPr lang="en-US" altLang="ja-JP" sz="1600" dirty="0" err="1">
                <a:latin typeface="Courier"/>
                <a:cs typeface="Courier"/>
              </a:rPr>
              <a:t>marzari-vanderbilt</a:t>
            </a:r>
            <a:r>
              <a:rPr lang="en-US" altLang="ja-JP" sz="1600" dirty="0">
                <a:latin typeface="Courier"/>
                <a:cs typeface="Courier"/>
              </a:rPr>
              <a:t>', 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 degauss=0.05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/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1403" y="1333852"/>
            <a:ext cx="3102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入力ファイル：</a:t>
            </a:r>
            <a:r>
              <a:rPr kumimoji="1" lang="en-US" altLang="ja-JP" sz="2000" dirty="0"/>
              <a:t> </a:t>
            </a:r>
            <a:r>
              <a:rPr lang="en-US" altLang="ja-JP" sz="2000" dirty="0" err="1"/>
              <a:t>al.scf.cg.in</a:t>
            </a:r>
            <a:endParaRPr kumimoji="1" lang="ja-JP" altLang="en-US" sz="2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34512" y="4627920"/>
            <a:ext cx="14677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chemeClr val="accent6"/>
                </a:solidFill>
              </a:rPr>
              <a:t>原子数</a:t>
            </a:r>
            <a:br>
              <a:rPr kumimoji="1" lang="en-US" altLang="ja-JP" sz="1600" b="1" dirty="0">
                <a:solidFill>
                  <a:schemeClr val="accent6"/>
                </a:solidFill>
              </a:rPr>
            </a:br>
            <a:r>
              <a:rPr kumimoji="1" lang="ja-JP" altLang="en-US" sz="1600" b="1" dirty="0">
                <a:solidFill>
                  <a:schemeClr val="accent6"/>
                </a:solidFill>
              </a:rPr>
              <a:t>原子種</a:t>
            </a:r>
            <a:r>
              <a:rPr lang="ja-JP" altLang="en-US" sz="1600" b="1" dirty="0">
                <a:solidFill>
                  <a:schemeClr val="accent6"/>
                </a:solidFill>
              </a:rPr>
              <a:t>の数</a:t>
            </a:r>
            <a:endParaRPr kumimoji="1"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380128" y="3880403"/>
            <a:ext cx="2291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chemeClr val="accent6"/>
                </a:solidFill>
              </a:rPr>
              <a:t>セルの設定</a:t>
            </a:r>
            <a:br>
              <a:rPr kumimoji="1" lang="en-US" altLang="ja-JP" sz="1600" b="1" dirty="0">
                <a:solidFill>
                  <a:schemeClr val="accent6"/>
                </a:solidFill>
              </a:rPr>
            </a:br>
            <a:r>
              <a:rPr lang="en-US" altLang="ja-JP" sz="1600" b="1" dirty="0" err="1">
                <a:solidFill>
                  <a:schemeClr val="accent6"/>
                </a:solidFill>
              </a:rPr>
              <a:t>ibrav</a:t>
            </a:r>
            <a:r>
              <a:rPr lang="en-US" altLang="ja-JP" sz="1600" b="1" dirty="0">
                <a:solidFill>
                  <a:schemeClr val="accent6"/>
                </a:solidFill>
              </a:rPr>
              <a:t>=  2</a:t>
            </a:r>
            <a:r>
              <a:rPr lang="ja-JP" altLang="en-US" sz="1600" b="1" dirty="0">
                <a:solidFill>
                  <a:schemeClr val="accent6"/>
                </a:solidFill>
              </a:rPr>
              <a:t>：</a:t>
            </a:r>
            <a:r>
              <a:rPr lang="en-US" altLang="ja-JP" sz="1600" b="1" dirty="0">
                <a:solidFill>
                  <a:schemeClr val="accent6"/>
                </a:solidFill>
              </a:rPr>
              <a:t> </a:t>
            </a:r>
            <a:r>
              <a:rPr lang="en-US" altLang="ja-JP" sz="1600" b="1" dirty="0" err="1">
                <a:solidFill>
                  <a:schemeClr val="accent6"/>
                </a:solidFill>
              </a:rPr>
              <a:t>fcc</a:t>
            </a:r>
            <a:br>
              <a:rPr lang="en-US" altLang="ja-JP" sz="1600" b="1" dirty="0">
                <a:solidFill>
                  <a:schemeClr val="accent6"/>
                </a:solidFill>
              </a:rPr>
            </a:br>
            <a:r>
              <a:rPr lang="ja-JP" altLang="en-US" sz="1600" b="1" dirty="0">
                <a:solidFill>
                  <a:schemeClr val="accent6"/>
                </a:solidFill>
              </a:rPr>
              <a:t>格子定数：</a:t>
            </a:r>
            <a:r>
              <a:rPr lang="en-US" altLang="ja-JP" sz="1600" b="1" dirty="0">
                <a:solidFill>
                  <a:schemeClr val="accent6"/>
                </a:solidFill>
              </a:rPr>
              <a:t>7.5</a:t>
            </a:r>
            <a:r>
              <a:rPr lang="en-US" altLang="en-US" sz="1600" b="1" dirty="0">
                <a:solidFill>
                  <a:schemeClr val="accent6"/>
                </a:solidFill>
              </a:rPr>
              <a:t> </a:t>
            </a:r>
            <a:r>
              <a:rPr lang="ja-JP" altLang="en-US" sz="1600" b="1" dirty="0">
                <a:solidFill>
                  <a:schemeClr val="accent6"/>
                </a:solidFill>
              </a:rPr>
              <a:t>a</a:t>
            </a:r>
            <a:r>
              <a:rPr lang="ja-JP" altLang="ja-JP" sz="1600" b="1" dirty="0">
                <a:solidFill>
                  <a:schemeClr val="accent6"/>
                </a:solidFill>
              </a:rPr>
              <a:t>.</a:t>
            </a:r>
            <a:r>
              <a:rPr lang="en-US" altLang="ja-JP" sz="1600" b="1" dirty="0">
                <a:solidFill>
                  <a:schemeClr val="accent6"/>
                </a:solidFill>
              </a:rPr>
              <a:t>u. </a:t>
            </a:r>
            <a:endParaRPr kumimoji="1"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247540" y="1764284"/>
            <a:ext cx="3147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accent6"/>
                </a:solidFill>
              </a:rPr>
              <a:t>SCF</a:t>
            </a:r>
            <a:r>
              <a:rPr kumimoji="1" lang="ja-JP" altLang="en-US" sz="1600" b="1" dirty="0">
                <a:solidFill>
                  <a:schemeClr val="accent6"/>
                </a:solidFill>
              </a:rPr>
              <a:t>計算をする。</a:t>
            </a:r>
            <a:br>
              <a:rPr lang="en-US" altLang="ja-JP" sz="1600" b="1" dirty="0">
                <a:solidFill>
                  <a:schemeClr val="accent6"/>
                </a:solidFill>
              </a:rPr>
            </a:br>
            <a:r>
              <a:rPr lang="en-US" altLang="ja-JP" sz="1400" b="1" dirty="0">
                <a:solidFill>
                  <a:schemeClr val="accent6"/>
                </a:solidFill>
              </a:rPr>
              <a:t>calculation</a:t>
            </a:r>
            <a:r>
              <a:rPr lang="ja-JP" altLang="en-US" sz="1400" b="1" dirty="0">
                <a:solidFill>
                  <a:schemeClr val="accent6"/>
                </a:solidFill>
              </a:rPr>
              <a:t>では、</a:t>
            </a:r>
            <a:r>
              <a:rPr lang="en-US" altLang="ja-JP" sz="1400" b="1" dirty="0" err="1">
                <a:solidFill>
                  <a:schemeClr val="accent6"/>
                </a:solidFill>
              </a:rPr>
              <a:t>scf</a:t>
            </a:r>
            <a:r>
              <a:rPr lang="en-US" altLang="ja-JP" sz="1400" b="1" dirty="0">
                <a:solidFill>
                  <a:schemeClr val="accent6"/>
                </a:solidFill>
              </a:rPr>
              <a:t>, </a:t>
            </a:r>
            <a:r>
              <a:rPr lang="en-US" altLang="ja-JP" sz="1400" b="1" dirty="0" err="1">
                <a:solidFill>
                  <a:schemeClr val="accent6"/>
                </a:solidFill>
              </a:rPr>
              <a:t>nscf</a:t>
            </a:r>
            <a:r>
              <a:rPr lang="en-US" altLang="ja-JP" sz="1400" b="1" dirty="0">
                <a:solidFill>
                  <a:schemeClr val="accent6"/>
                </a:solidFill>
              </a:rPr>
              <a:t>, bands, relax, md, </a:t>
            </a:r>
            <a:r>
              <a:rPr lang="en-US" altLang="ja-JP" sz="1400" b="1" dirty="0" err="1">
                <a:solidFill>
                  <a:schemeClr val="accent6"/>
                </a:solidFill>
              </a:rPr>
              <a:t>vc</a:t>
            </a:r>
            <a:r>
              <a:rPr lang="en-US" altLang="ja-JP" sz="1400" b="1" dirty="0">
                <a:solidFill>
                  <a:schemeClr val="accent6"/>
                </a:solidFill>
              </a:rPr>
              <a:t>-relax, </a:t>
            </a:r>
            <a:r>
              <a:rPr lang="en-US" altLang="ja-JP" sz="1400" b="1" dirty="0" err="1">
                <a:solidFill>
                  <a:schemeClr val="accent6"/>
                </a:solidFill>
              </a:rPr>
              <a:t>vc</a:t>
            </a:r>
            <a:r>
              <a:rPr lang="en-US" altLang="ja-JP" sz="1400" b="1" dirty="0">
                <a:solidFill>
                  <a:schemeClr val="accent6"/>
                </a:solidFill>
              </a:rPr>
              <a:t>-md </a:t>
            </a:r>
            <a:r>
              <a:rPr lang="ja-JP" altLang="en-US" sz="1400" b="1" dirty="0">
                <a:solidFill>
                  <a:schemeClr val="accent6"/>
                </a:solidFill>
              </a:rPr>
              <a:t>が指定できる。</a:t>
            </a:r>
            <a:endParaRPr kumimoji="1" lang="ja-JP" altLang="en-US" sz="1400" b="1" dirty="0">
              <a:solidFill>
                <a:schemeClr val="accent6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004533" y="2961773"/>
            <a:ext cx="3519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accent6"/>
                </a:solidFill>
              </a:rPr>
              <a:t>SCF</a:t>
            </a:r>
            <a:r>
              <a:rPr lang="ja-JP" altLang="en-US" sz="1600" b="1" dirty="0">
                <a:solidFill>
                  <a:schemeClr val="accent6"/>
                </a:solidFill>
              </a:rPr>
              <a:t>計算の後（</a:t>
            </a:r>
            <a:r>
              <a:rPr lang="en-US" altLang="ja-JP" sz="1600" b="1" dirty="0">
                <a:solidFill>
                  <a:schemeClr val="accent6"/>
                </a:solidFill>
              </a:rPr>
              <a:t>SCF</a:t>
            </a:r>
            <a:r>
              <a:rPr lang="ja-JP" altLang="en-US" sz="1600" b="1" dirty="0">
                <a:solidFill>
                  <a:schemeClr val="accent6"/>
                </a:solidFill>
              </a:rPr>
              <a:t>収束後）</a:t>
            </a:r>
            <a:endParaRPr lang="en-US" altLang="ja-JP" sz="1600" b="1" dirty="0">
              <a:solidFill>
                <a:schemeClr val="accent6"/>
              </a:solidFill>
            </a:endParaRPr>
          </a:p>
          <a:p>
            <a:r>
              <a:rPr lang="en-US" altLang="ja-JP" sz="1600" b="1" dirty="0" err="1">
                <a:solidFill>
                  <a:schemeClr val="accent6"/>
                </a:solidFill>
              </a:rPr>
              <a:t>tprnfor</a:t>
            </a:r>
            <a:r>
              <a:rPr lang="en-US" altLang="ja-JP" sz="1600" b="1" dirty="0">
                <a:solidFill>
                  <a:schemeClr val="accent6"/>
                </a:solidFill>
              </a:rPr>
              <a:t> = .true. </a:t>
            </a:r>
            <a:r>
              <a:rPr lang="ja-JP" altLang="en-US" sz="1600" b="1" dirty="0">
                <a:solidFill>
                  <a:schemeClr val="accent6"/>
                </a:solidFill>
              </a:rPr>
              <a:t>：</a:t>
            </a:r>
            <a:r>
              <a:rPr lang="en-US" altLang="ja-JP" sz="1600" b="1" dirty="0">
                <a:solidFill>
                  <a:schemeClr val="accent6"/>
                </a:solidFill>
              </a:rPr>
              <a:t> force</a:t>
            </a:r>
            <a:r>
              <a:rPr lang="ja-JP" altLang="en-US" sz="1600" b="1" dirty="0">
                <a:solidFill>
                  <a:schemeClr val="accent6"/>
                </a:solidFill>
              </a:rPr>
              <a:t>の計算をする</a:t>
            </a:r>
            <a:endParaRPr lang="en-US" altLang="ja-JP" sz="1600" b="1" dirty="0">
              <a:solidFill>
                <a:schemeClr val="accent6"/>
              </a:solidFill>
            </a:endParaRPr>
          </a:p>
          <a:p>
            <a:r>
              <a:rPr lang="en-US" altLang="ja-JP" sz="1600" b="1" dirty="0" err="1">
                <a:solidFill>
                  <a:schemeClr val="accent6"/>
                </a:solidFill>
              </a:rPr>
              <a:t>tstress</a:t>
            </a:r>
            <a:r>
              <a:rPr lang="en-US" altLang="ja-JP" sz="1600" b="1" dirty="0">
                <a:solidFill>
                  <a:schemeClr val="accent6"/>
                </a:solidFill>
              </a:rPr>
              <a:t> = .true.</a:t>
            </a:r>
            <a:r>
              <a:rPr lang="ja-JP" altLang="en-US" sz="1600" b="1" dirty="0">
                <a:solidFill>
                  <a:schemeClr val="accent6"/>
                </a:solidFill>
              </a:rPr>
              <a:t> ：</a:t>
            </a:r>
            <a:r>
              <a:rPr lang="en-US" altLang="ja-JP" sz="1600" b="1" dirty="0">
                <a:solidFill>
                  <a:schemeClr val="accent6"/>
                </a:solidFill>
              </a:rPr>
              <a:t> stress</a:t>
            </a:r>
            <a:r>
              <a:rPr lang="ja-JP" altLang="en-US" sz="1600" b="1" dirty="0">
                <a:solidFill>
                  <a:schemeClr val="accent6"/>
                </a:solidFill>
              </a:rPr>
              <a:t>の計算をする</a:t>
            </a:r>
            <a:endParaRPr lang="en-US" altLang="ja-JP" sz="1600" b="1" dirty="0">
              <a:solidFill>
                <a:schemeClr val="accent6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079867" y="5679242"/>
            <a:ext cx="34582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accent6"/>
                </a:solidFill>
              </a:rPr>
              <a:t>F</a:t>
            </a:r>
            <a:r>
              <a:rPr lang="en-US" altLang="ja-JP" sz="1600" b="1" dirty="0" err="1">
                <a:solidFill>
                  <a:schemeClr val="accent6"/>
                </a:solidFill>
              </a:rPr>
              <a:t>ermi</a:t>
            </a:r>
            <a:r>
              <a:rPr lang="ja-JP" altLang="en-US" sz="1600" b="1" dirty="0">
                <a:solidFill>
                  <a:schemeClr val="accent6"/>
                </a:solidFill>
              </a:rPr>
              <a:t>面近傍の状態の電子の詰め方（</a:t>
            </a:r>
            <a:r>
              <a:rPr lang="en-US" altLang="ja-JP" sz="1600" b="1" dirty="0">
                <a:solidFill>
                  <a:schemeClr val="accent6"/>
                </a:solidFill>
              </a:rPr>
              <a:t>smearing</a:t>
            </a:r>
            <a:r>
              <a:rPr lang="ja-JP" altLang="en-US" sz="1600" b="1" dirty="0">
                <a:solidFill>
                  <a:schemeClr val="accent6"/>
                </a:solidFill>
              </a:rPr>
              <a:t>）</a:t>
            </a:r>
            <a:r>
              <a:rPr kumimoji="1" lang="ja-JP" altLang="en-US" sz="1600" b="1" dirty="0">
                <a:solidFill>
                  <a:schemeClr val="accent6"/>
                </a:solidFill>
              </a:rPr>
              <a:t>の設定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31</a:t>
            </a:fld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079867" y="5151993"/>
            <a:ext cx="3458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chemeClr val="accent6"/>
                </a:solidFill>
              </a:rPr>
              <a:t>波動関数の運動エネルギーカットオフ</a:t>
            </a:r>
          </a:p>
        </p:txBody>
      </p:sp>
    </p:spTree>
    <p:extLst>
      <p:ext uri="{BB962C8B-B14F-4D97-AF65-F5344CB8AC3E}">
        <p14:creationId xmlns:p14="http://schemas.microsoft.com/office/powerpoint/2010/main" val="2938338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テキスト ボックス 32"/>
          <p:cNvSpPr txBox="1"/>
          <p:nvPr/>
        </p:nvSpPr>
        <p:spPr>
          <a:xfrm>
            <a:off x="351403" y="1325133"/>
            <a:ext cx="7181639" cy="42780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Courier"/>
                <a:cs typeface="Courier"/>
              </a:rPr>
              <a:t> &amp;electrons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 </a:t>
            </a:r>
            <a:r>
              <a:rPr lang="en-US" altLang="ja-JP" sz="1600" dirty="0" err="1">
                <a:latin typeface="Courier"/>
                <a:cs typeface="Courier"/>
              </a:rPr>
              <a:t>diagonalization</a:t>
            </a:r>
            <a:r>
              <a:rPr lang="en-US" altLang="ja-JP" sz="1600" dirty="0">
                <a:latin typeface="Courier"/>
                <a:cs typeface="Courier"/>
              </a:rPr>
              <a:t>='cg'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 </a:t>
            </a:r>
            <a:r>
              <a:rPr lang="en-US" altLang="ja-JP" sz="1600" dirty="0" err="1">
                <a:latin typeface="Courier"/>
                <a:cs typeface="Courier"/>
              </a:rPr>
              <a:t>mixing_beta</a:t>
            </a:r>
            <a:r>
              <a:rPr lang="en-US" altLang="ja-JP" sz="1600" dirty="0">
                <a:latin typeface="Courier"/>
                <a:cs typeface="Courier"/>
              </a:rPr>
              <a:t> = 0.7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/</a:t>
            </a:r>
          </a:p>
          <a:p>
            <a:r>
              <a:rPr lang="en-US" altLang="ja-JP" sz="1600" dirty="0">
                <a:latin typeface="Courier"/>
                <a:cs typeface="Courier"/>
              </a:rPr>
              <a:t>ATOMIC_SPECIES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Al  26.98 </a:t>
            </a:r>
            <a:r>
              <a:rPr lang="en-US" altLang="ja-JP" sz="1600" dirty="0" err="1">
                <a:latin typeface="Courier"/>
                <a:cs typeface="Courier"/>
              </a:rPr>
              <a:t>Al.pz-vbc.UPF</a:t>
            </a:r>
            <a:endParaRPr lang="en-US" altLang="ja-JP" sz="1600" dirty="0">
              <a:latin typeface="Courier"/>
              <a:cs typeface="Courier"/>
            </a:endParaRPr>
          </a:p>
          <a:p>
            <a:r>
              <a:rPr lang="en-US" altLang="ja-JP" sz="1600" dirty="0">
                <a:latin typeface="Courier"/>
                <a:cs typeface="Courier"/>
              </a:rPr>
              <a:t>ATOMIC_POSITIONS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Al 0.00 0.00 0.00</a:t>
            </a:r>
          </a:p>
          <a:p>
            <a:r>
              <a:rPr lang="en-US" altLang="ja-JP" sz="1600" dirty="0">
                <a:latin typeface="Courier"/>
                <a:cs typeface="Courier"/>
              </a:rPr>
              <a:t>K_POINTS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60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0.0625000  0.0625000  0.0625000   1.00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0.0625000  0.0625000  0.1875000   3.00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0.0625000  0.0625000  0.3125000   3.00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</a:t>
            </a:r>
            <a:r>
              <a:rPr lang="is-IS" altLang="ja-JP" sz="1600" dirty="0">
                <a:latin typeface="Courier"/>
                <a:cs typeface="Courier"/>
              </a:rPr>
              <a:t>…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</a:t>
            </a:r>
            <a:r>
              <a:rPr lang="de-DE" altLang="ja-JP" sz="1600" dirty="0">
                <a:latin typeface="Courier"/>
                <a:cs typeface="Courier"/>
              </a:rPr>
              <a:t> 0.3125000  0.5625000  0.5625000   3.00</a:t>
            </a:r>
          </a:p>
          <a:p>
            <a:r>
              <a:rPr lang="de-DE" altLang="ja-JP" sz="1600" dirty="0">
                <a:latin typeface="Courier"/>
                <a:cs typeface="Courier"/>
              </a:rPr>
              <a:t>   0.4375000  0.4375000  0.4375000   1.00</a:t>
            </a:r>
          </a:p>
          <a:p>
            <a:r>
              <a:rPr lang="de-DE" altLang="ja-JP" sz="1600" dirty="0">
                <a:latin typeface="Courier"/>
                <a:cs typeface="Courier"/>
              </a:rPr>
              <a:t>   0.4375000  0.4375000  0.5625000   3.00</a:t>
            </a:r>
            <a:endParaRPr lang="en-US" altLang="ja-JP" sz="1600" dirty="0">
              <a:latin typeface="Courier"/>
              <a:cs typeface="Courier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51403" y="898827"/>
            <a:ext cx="4121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入力ファイル：</a:t>
            </a:r>
            <a:r>
              <a:rPr kumimoji="1" lang="en-US" altLang="ja-JP" sz="2000" dirty="0"/>
              <a:t> </a:t>
            </a:r>
            <a:r>
              <a:rPr lang="en-US" altLang="ja-JP" sz="2000" dirty="0" err="1"/>
              <a:t>al.scf.cg.in</a:t>
            </a:r>
            <a:r>
              <a:rPr kumimoji="1" lang="ja-JP" altLang="en-US" sz="2000" dirty="0"/>
              <a:t>　（続き）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84614" y="2322285"/>
            <a:ext cx="2452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chemeClr val="accent6"/>
                </a:solidFill>
              </a:rPr>
              <a:t>擬ポテンシャルとして</a:t>
            </a:r>
            <a:br>
              <a:rPr lang="en-US" altLang="ja-JP" sz="1600" b="1" dirty="0">
                <a:solidFill>
                  <a:schemeClr val="accent6"/>
                </a:solidFill>
              </a:rPr>
            </a:br>
            <a:r>
              <a:rPr lang="en-US" altLang="ja-JP" sz="1600" b="1" dirty="0" err="1">
                <a:solidFill>
                  <a:schemeClr val="accent6"/>
                </a:solidFill>
              </a:rPr>
              <a:t>Al.pz-vbc.UPF</a:t>
            </a:r>
            <a:r>
              <a:rPr lang="en-US" altLang="ja-JP" sz="1600" b="1" dirty="0">
                <a:solidFill>
                  <a:schemeClr val="accent6"/>
                </a:solidFill>
              </a:rPr>
              <a:t> </a:t>
            </a:r>
            <a:r>
              <a:rPr lang="ja-JP" altLang="en-US" sz="1600" b="1" dirty="0">
                <a:solidFill>
                  <a:schemeClr val="accent6"/>
                </a:solidFill>
              </a:rPr>
              <a:t>を用いる</a:t>
            </a:r>
            <a:endParaRPr lang="en-US" altLang="ja-JP" sz="1600" b="1" dirty="0">
              <a:solidFill>
                <a:schemeClr val="accent6"/>
              </a:solidFill>
            </a:endParaRPr>
          </a:p>
          <a:p>
            <a:r>
              <a:rPr kumimoji="1" lang="en-US" altLang="ja-JP" sz="1600" b="1" dirty="0">
                <a:solidFill>
                  <a:schemeClr val="accent6"/>
                </a:solidFill>
              </a:rPr>
              <a:t>26.98 </a:t>
            </a:r>
            <a:r>
              <a:rPr kumimoji="1" lang="ja-JP" altLang="en-US" sz="1600" b="1" dirty="0">
                <a:solidFill>
                  <a:schemeClr val="accent6"/>
                </a:solidFill>
              </a:rPr>
              <a:t>は原子量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37172" y="3765828"/>
            <a:ext cx="1144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6"/>
                </a:solidFill>
              </a:rPr>
              <a:t>K</a:t>
            </a:r>
            <a:r>
              <a:rPr kumimoji="1" lang="ja-JP" altLang="en-US" sz="1600" b="1" dirty="0">
                <a:solidFill>
                  <a:schemeClr val="accent6"/>
                </a:solidFill>
              </a:rPr>
              <a:t>点の重み</a:t>
            </a:r>
          </a:p>
        </p:txBody>
      </p:sp>
      <p:sp>
        <p:nvSpPr>
          <p:cNvPr id="10" name="タイトル 3"/>
          <p:cNvSpPr>
            <a:spLocks noGrp="1"/>
          </p:cNvSpPr>
          <p:nvPr>
            <p:ph type="title"/>
          </p:nvPr>
        </p:nvSpPr>
        <p:spPr>
          <a:xfrm>
            <a:off x="899872" y="20852"/>
            <a:ext cx="7154161" cy="647542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PW/examples/example01</a:t>
            </a:r>
            <a:r>
              <a:rPr lang="ja-JP" altLang="en-US" sz="3600" dirty="0"/>
              <a:t>（２）</a:t>
            </a:r>
            <a:endParaRPr kumimoji="1" lang="ja-JP" altLang="en-US" sz="36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84696" y="3821043"/>
            <a:ext cx="3997739" cy="1700696"/>
          </a:xfrm>
          <a:prstGeom prst="rect">
            <a:avLst/>
          </a:prstGeom>
          <a:noFill/>
          <a:ln w="158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043043" y="3500783"/>
            <a:ext cx="189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00FF"/>
                </a:solidFill>
              </a:rPr>
              <a:t>K</a:t>
            </a:r>
            <a:r>
              <a:rPr lang="ja-JP" altLang="en-US" dirty="0">
                <a:solidFill>
                  <a:srgbClr val="0000FF"/>
                </a:solidFill>
              </a:rPr>
              <a:t>点</a:t>
            </a:r>
            <a:r>
              <a:rPr lang="en-US" altLang="ja-JP" dirty="0">
                <a:solidFill>
                  <a:srgbClr val="0000FF"/>
                </a:solidFill>
              </a:rPr>
              <a:t>60</a:t>
            </a:r>
            <a:r>
              <a:rPr lang="ja-JP" altLang="en-US" dirty="0">
                <a:solidFill>
                  <a:srgbClr val="0000FF"/>
                </a:solidFill>
              </a:rPr>
              <a:t>点の座標</a:t>
            </a:r>
            <a:endParaRPr kumimoji="1" lang="ja-JP" altLang="en-US" dirty="0">
              <a:solidFill>
                <a:srgbClr val="0000FF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080197" y="1346589"/>
            <a:ext cx="2452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chemeClr val="accent6"/>
                </a:solidFill>
              </a:rPr>
              <a:t>固有値問題の反復法として共役勾配法（</a:t>
            </a:r>
            <a:r>
              <a:rPr kumimoji="1" lang="en-US" altLang="ja-JP" sz="1600" b="1" dirty="0">
                <a:solidFill>
                  <a:schemeClr val="accent6"/>
                </a:solidFill>
              </a:rPr>
              <a:t>CG</a:t>
            </a:r>
            <a:r>
              <a:rPr kumimoji="1" lang="ja-JP" altLang="en-US" sz="1600" b="1" dirty="0">
                <a:solidFill>
                  <a:schemeClr val="accent6"/>
                </a:solidFill>
              </a:rPr>
              <a:t>）法を用いる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840359" y="3027288"/>
            <a:ext cx="1144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accent6"/>
                </a:solidFill>
              </a:rPr>
              <a:t>原子位置</a:t>
            </a:r>
            <a:endParaRPr kumimoji="1" lang="ja-JP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919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3"/>
          <p:cNvSpPr>
            <a:spLocks noGrp="1"/>
          </p:cNvSpPr>
          <p:nvPr>
            <p:ph type="title"/>
          </p:nvPr>
        </p:nvSpPr>
        <p:spPr>
          <a:xfrm>
            <a:off x="899872" y="20852"/>
            <a:ext cx="7154161" cy="647542"/>
          </a:xfrm>
        </p:spPr>
        <p:txBody>
          <a:bodyPr>
            <a:normAutofit/>
          </a:bodyPr>
          <a:lstStyle/>
          <a:p>
            <a:r>
              <a:rPr kumimoji="1" lang="ja-JP" altLang="en-US" sz="3600"/>
              <a:t>入力パラメータについて（１）</a:t>
            </a:r>
            <a:endParaRPr kumimoji="1" lang="ja-JP" altLang="en-US" sz="36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66624D1-A1B3-7542-9BDB-A746048F49C6}"/>
              </a:ext>
            </a:extLst>
          </p:cNvPr>
          <p:cNvSpPr txBox="1"/>
          <p:nvPr/>
        </p:nvSpPr>
        <p:spPr>
          <a:xfrm>
            <a:off x="200025" y="654106"/>
            <a:ext cx="580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</a:rPr>
              <a:t>https://www.quantum-espresso.org/Doc/INPUT_PW.html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F5877DD-6664-7743-9DCA-C53E2E7AB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4" y="1053124"/>
            <a:ext cx="8264652" cy="532841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5E7412-31C8-F042-9B88-CAC7ACFA3B8B}"/>
              </a:ext>
            </a:extLst>
          </p:cNvPr>
          <p:cNvSpPr txBox="1"/>
          <p:nvPr/>
        </p:nvSpPr>
        <p:spPr>
          <a:xfrm>
            <a:off x="6000750" y="882190"/>
            <a:ext cx="255746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/>
              <a:t>このページを参照する。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6EA650E0-EF4B-C24F-BF6A-BB440E95C531}"/>
              </a:ext>
            </a:extLst>
          </p:cNvPr>
          <p:cNvGrpSpPr/>
          <p:nvPr/>
        </p:nvGrpSpPr>
        <p:grpSpPr>
          <a:xfrm>
            <a:off x="482538" y="6390242"/>
            <a:ext cx="2557463" cy="521732"/>
            <a:chOff x="439674" y="6390242"/>
            <a:chExt cx="2557463" cy="521732"/>
          </a:xfrm>
        </p:grpSpPr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9B7E30D5-02F2-FF48-A50F-F90CDBADB728}"/>
                </a:ext>
              </a:extLst>
            </p:cNvPr>
            <p:cNvSpPr txBox="1"/>
            <p:nvPr/>
          </p:nvSpPr>
          <p:spPr>
            <a:xfrm>
              <a:off x="439674" y="6390242"/>
              <a:ext cx="2557463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〜</a:t>
              </a:r>
              <a:endParaRPr kumimoji="1"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387DC621-6511-1A4C-8079-CCA2859411C1}"/>
                </a:ext>
              </a:extLst>
            </p:cNvPr>
            <p:cNvSpPr txBox="1"/>
            <p:nvPr/>
          </p:nvSpPr>
          <p:spPr>
            <a:xfrm>
              <a:off x="439674" y="6542642"/>
              <a:ext cx="2557463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〜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5813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3"/>
          <p:cNvSpPr>
            <a:spLocks noGrp="1"/>
          </p:cNvSpPr>
          <p:nvPr>
            <p:ph type="title"/>
          </p:nvPr>
        </p:nvSpPr>
        <p:spPr>
          <a:xfrm>
            <a:off x="899872" y="20852"/>
            <a:ext cx="7154161" cy="647542"/>
          </a:xfrm>
        </p:spPr>
        <p:txBody>
          <a:bodyPr>
            <a:normAutofit/>
          </a:bodyPr>
          <a:lstStyle/>
          <a:p>
            <a:r>
              <a:rPr kumimoji="1" lang="ja-JP" altLang="en-US" sz="3600"/>
              <a:t>入力パラメータについて（２）</a:t>
            </a:r>
            <a:endParaRPr kumimoji="1" lang="ja-JP" altLang="en-US" sz="36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CE6DF70-E88D-4149-A4FF-3A0504614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6885"/>
            <a:ext cx="9144000" cy="472134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6490B05-F6FE-D647-8DAA-D54F5BCABB96}"/>
              </a:ext>
            </a:extLst>
          </p:cNvPr>
          <p:cNvSpPr/>
          <p:nvPr/>
        </p:nvSpPr>
        <p:spPr>
          <a:xfrm>
            <a:off x="1657350" y="1771648"/>
            <a:ext cx="1414463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29DBC2E-1552-AB4B-9C12-888880C51DE7}"/>
              </a:ext>
            </a:extLst>
          </p:cNvPr>
          <p:cNvSpPr/>
          <p:nvPr/>
        </p:nvSpPr>
        <p:spPr>
          <a:xfrm>
            <a:off x="314325" y="1543048"/>
            <a:ext cx="1185863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80906B6-264C-0E47-B03E-F3EFFD591D4B}"/>
              </a:ext>
            </a:extLst>
          </p:cNvPr>
          <p:cNvSpPr txBox="1"/>
          <p:nvPr/>
        </p:nvSpPr>
        <p:spPr>
          <a:xfrm>
            <a:off x="4943475" y="1543048"/>
            <a:ext cx="2328863" cy="1200329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calculation</a:t>
            </a:r>
            <a:r>
              <a:rPr kumimoji="1" lang="ja-JP" altLang="en-US"/>
              <a:t>というパラメータを指定しないと、</a:t>
            </a:r>
            <a:endParaRPr kumimoji="1" lang="en-US" altLang="ja-JP" dirty="0"/>
          </a:p>
          <a:p>
            <a:r>
              <a:rPr lang="ja-JP" altLang="en-US"/>
              <a:t>デフォルト値の</a:t>
            </a:r>
            <a:r>
              <a:rPr lang="en-US" altLang="ja-JP" dirty="0"/>
              <a:t>’</a:t>
            </a:r>
            <a:r>
              <a:rPr lang="en-US" altLang="ja-JP" dirty="0" err="1"/>
              <a:t>scf</a:t>
            </a:r>
            <a:r>
              <a:rPr lang="en-US" altLang="ja-JP" dirty="0"/>
              <a:t>’</a:t>
            </a:r>
            <a:r>
              <a:rPr lang="ja-JP" altLang="en-US"/>
              <a:t>が設定される。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8517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3"/>
          <p:cNvSpPr>
            <a:spLocks noGrp="1"/>
          </p:cNvSpPr>
          <p:nvPr>
            <p:ph type="title"/>
          </p:nvPr>
        </p:nvSpPr>
        <p:spPr>
          <a:xfrm>
            <a:off x="899872" y="20852"/>
            <a:ext cx="7154161" cy="647542"/>
          </a:xfrm>
        </p:spPr>
        <p:txBody>
          <a:bodyPr>
            <a:normAutofit/>
          </a:bodyPr>
          <a:lstStyle/>
          <a:p>
            <a:r>
              <a:rPr kumimoji="1" lang="ja-JP" altLang="en-US" sz="3600"/>
              <a:t>入力パラメータについて（３）</a:t>
            </a:r>
            <a:endParaRPr kumimoji="1" lang="ja-JP" altLang="en-US" sz="36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CA8A13B-B044-0D4E-82A6-1825E4ADC65D}"/>
              </a:ext>
            </a:extLst>
          </p:cNvPr>
          <p:cNvSpPr txBox="1"/>
          <p:nvPr/>
        </p:nvSpPr>
        <p:spPr>
          <a:xfrm>
            <a:off x="57149" y="882501"/>
            <a:ext cx="9043987" cy="42780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Courier"/>
                <a:cs typeface="Courier"/>
              </a:rPr>
              <a:t> &amp;control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/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&amp;system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 </a:t>
            </a:r>
            <a:r>
              <a:rPr lang="en-US" altLang="ja-JP" sz="1600" dirty="0" err="1">
                <a:latin typeface="Courier"/>
                <a:cs typeface="Courier"/>
              </a:rPr>
              <a:t>ibrav</a:t>
            </a:r>
            <a:r>
              <a:rPr lang="en-US" altLang="ja-JP" sz="1600" dirty="0">
                <a:latin typeface="Courier"/>
                <a:cs typeface="Courier"/>
              </a:rPr>
              <a:t>=  2, </a:t>
            </a:r>
            <a:r>
              <a:rPr lang="en-US" altLang="ja-JP" sz="1600" dirty="0" err="1">
                <a:latin typeface="Courier"/>
                <a:cs typeface="Courier"/>
              </a:rPr>
              <a:t>celldm</a:t>
            </a:r>
            <a:r>
              <a:rPr lang="en-US" altLang="ja-JP" sz="1600" dirty="0">
                <a:latin typeface="Courier"/>
                <a:cs typeface="Courier"/>
              </a:rPr>
              <a:t>(1) =7.50, </a:t>
            </a:r>
            <a:r>
              <a:rPr lang="en-US" altLang="ja-JP" sz="1600" dirty="0" err="1">
                <a:latin typeface="Courier"/>
                <a:cs typeface="Courier"/>
              </a:rPr>
              <a:t>nat</a:t>
            </a:r>
            <a:r>
              <a:rPr lang="en-US" altLang="ja-JP" sz="1600" dirty="0">
                <a:latin typeface="Courier"/>
                <a:cs typeface="Courier"/>
              </a:rPr>
              <a:t>=  1, </a:t>
            </a:r>
            <a:r>
              <a:rPr lang="en-US" altLang="ja-JP" sz="1600" dirty="0" err="1">
                <a:latin typeface="Courier"/>
                <a:cs typeface="Courier"/>
              </a:rPr>
              <a:t>ntyp</a:t>
            </a:r>
            <a:r>
              <a:rPr lang="en-US" altLang="ja-JP" sz="1600" dirty="0">
                <a:latin typeface="Courier"/>
                <a:cs typeface="Courier"/>
              </a:rPr>
              <a:t>= 1, </a:t>
            </a:r>
            <a:r>
              <a:rPr lang="en-US" altLang="ja-JP" sz="1600" dirty="0" err="1">
                <a:latin typeface="Courier"/>
                <a:cs typeface="Courier"/>
              </a:rPr>
              <a:t>ecutwfc</a:t>
            </a:r>
            <a:r>
              <a:rPr lang="en-US" altLang="ja-JP" sz="1600" dirty="0">
                <a:latin typeface="Courier"/>
                <a:cs typeface="Courier"/>
              </a:rPr>
              <a:t> =15.0,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 occupations='smearing', smearing='</a:t>
            </a:r>
            <a:r>
              <a:rPr lang="en-US" altLang="ja-JP" sz="1600" dirty="0" err="1">
                <a:latin typeface="Courier"/>
                <a:cs typeface="Courier"/>
              </a:rPr>
              <a:t>marzari-vanderbilt</a:t>
            </a:r>
            <a:r>
              <a:rPr lang="en-US" altLang="ja-JP" sz="1600" dirty="0">
                <a:latin typeface="Courier"/>
                <a:cs typeface="Courier"/>
              </a:rPr>
              <a:t>', degauss=0.05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/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&amp;electrons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/</a:t>
            </a:r>
          </a:p>
          <a:p>
            <a:r>
              <a:rPr lang="en-US" altLang="ja-JP" sz="1600" dirty="0">
                <a:latin typeface="Courier"/>
                <a:cs typeface="Courier"/>
              </a:rPr>
              <a:t>ATOMIC_SPECIES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Al  26.98 </a:t>
            </a:r>
            <a:r>
              <a:rPr lang="en-US" altLang="ja-JP" sz="1600" dirty="0" err="1">
                <a:latin typeface="Courier"/>
                <a:cs typeface="Courier"/>
              </a:rPr>
              <a:t>Al.pz-vbc.UPF</a:t>
            </a:r>
            <a:endParaRPr lang="en-US" altLang="ja-JP" sz="1600" dirty="0">
              <a:latin typeface="Courier"/>
              <a:cs typeface="Courier"/>
            </a:endParaRPr>
          </a:p>
          <a:p>
            <a:r>
              <a:rPr lang="en-US" altLang="ja-JP" sz="1600" dirty="0">
                <a:latin typeface="Courier"/>
                <a:cs typeface="Courier"/>
              </a:rPr>
              <a:t>ATOMIC_POSITIONS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Al 0.00 0.00 0.00</a:t>
            </a:r>
          </a:p>
          <a:p>
            <a:r>
              <a:rPr lang="en-US" altLang="ja-JP" sz="1600" dirty="0">
                <a:latin typeface="Courier"/>
                <a:cs typeface="Courier"/>
              </a:rPr>
              <a:t>K_POINTS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60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0.0625000  0.0625000  0.0625000   1.00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0.0625000  0.0625000  0.1875000   3.00</a:t>
            </a:r>
          </a:p>
          <a:p>
            <a:r>
              <a:rPr lang="en-US" altLang="ja-JP" sz="1600" dirty="0">
                <a:latin typeface="Courier"/>
                <a:cs typeface="Courier"/>
              </a:rPr>
              <a:t>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21F0EE1-AF28-1342-A22F-44225EA570A1}"/>
              </a:ext>
            </a:extLst>
          </p:cNvPr>
          <p:cNvSpPr txBox="1"/>
          <p:nvPr/>
        </p:nvSpPr>
        <p:spPr>
          <a:xfrm>
            <a:off x="357188" y="5389140"/>
            <a:ext cx="410051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al.scf.cg.in</a:t>
            </a:r>
            <a:r>
              <a:rPr lang="en-US" altLang="ja-JP" dirty="0"/>
              <a:t> </a:t>
            </a:r>
            <a:r>
              <a:rPr lang="ja-JP" altLang="en-US"/>
              <a:t>は、最低限これだけでも動く</a:t>
            </a:r>
            <a:endParaRPr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97474F-2867-394E-87D1-3BC259BE1A82}"/>
              </a:ext>
            </a:extLst>
          </p:cNvPr>
          <p:cNvSpPr txBox="1"/>
          <p:nvPr/>
        </p:nvSpPr>
        <p:spPr>
          <a:xfrm>
            <a:off x="357188" y="60007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（注）デフォルトの値が良いとは限らないので、必ず結果はチェックする。</a:t>
            </a:r>
          </a:p>
        </p:txBody>
      </p:sp>
    </p:spTree>
    <p:extLst>
      <p:ext uri="{BB962C8B-B14F-4D97-AF65-F5344CB8AC3E}">
        <p14:creationId xmlns:p14="http://schemas.microsoft.com/office/powerpoint/2010/main" val="3765547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/>
              <a:t>PW</a:t>
            </a:r>
            <a:r>
              <a:rPr lang="ja-JP" altLang="en-US" dirty="0"/>
              <a:t>の</a:t>
            </a:r>
            <a:r>
              <a:rPr lang="en-US" altLang="ja-JP" dirty="0"/>
              <a:t>example</a:t>
            </a:r>
            <a:r>
              <a:rPr lang="ja-JP" altLang="en-US" dirty="0"/>
              <a:t>の実行（１）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4"/>
            <a:ext cx="8229600" cy="6096036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PW/examples/example01/results </a:t>
            </a:r>
            <a:r>
              <a:rPr lang="ja-JP" altLang="en-US" sz="2400"/>
              <a:t>の</a:t>
            </a:r>
            <a:r>
              <a:rPr lang="ja-JP" altLang="en-US" sz="2400" dirty="0"/>
              <a:t>中のファイルの確認</a:t>
            </a:r>
            <a:br>
              <a:rPr lang="en-US" altLang="ja-JP" sz="2400" dirty="0"/>
            </a:br>
            <a:r>
              <a:rPr lang="ja-JP" altLang="en-US" sz="2400"/>
              <a:t>　</a:t>
            </a:r>
            <a:r>
              <a:rPr lang="en-US" altLang="ja-JP" sz="2000" dirty="0"/>
              <a:t>$ ls</a:t>
            </a:r>
          </a:p>
          <a:p>
            <a:pPr marL="400050" lvl="1" indent="0">
              <a:buNone/>
            </a:pP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</a:rPr>
              <a:t>al.band.cg.in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      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</a:rPr>
              <a:t>cu.band.cg.in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      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</a:rPr>
              <a:t>ni.band.cg.in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      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</a:rPr>
              <a:t>si.band.cg.in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</a:rPr>
              <a:t>al.band.cg.out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</a:rPr>
              <a:t>cu.band.cg.out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</a:rPr>
              <a:t>ni.band.cg.out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</a:rPr>
              <a:t>si.band.cg.out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</a:rPr>
              <a:t>al.band.david.in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</a:rPr>
              <a:t>cu.band.david.in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</a:rPr>
              <a:t>ni.band.david.in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</a:rPr>
              <a:t>si.band.david.in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</a:rPr>
              <a:t>al.band.david.out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</a:rPr>
              <a:t>cu.band.david.out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</a:rPr>
              <a:t>ni.band.david.out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</a:rPr>
              <a:t>si.band.david.out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</a:rPr>
              <a:t>al.scf.cg.in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       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</a:rPr>
              <a:t>cu.scf.cg.in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       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</a:rPr>
              <a:t>ni.scf.cg.in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       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</a:rPr>
              <a:t>si.scf.cg.in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</a:rPr>
              <a:t>al.scf.cg.out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      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</a:rPr>
              <a:t>cu.scf.cg.out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      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</a:rPr>
              <a:t>ni.scf.cg.out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      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</a:rPr>
              <a:t>si.scf.cg.out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</a:rPr>
              <a:t>al.scf.david.in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</a:rPr>
              <a:t>cu.scf.david.in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</a:rPr>
              <a:t>ni.scf.david.in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</a:rPr>
              <a:t>si.scf.david.in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</a:rPr>
              <a:t>al.scf.david.out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</a:rPr>
              <a:t>cu.scf.david.out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</a:rPr>
              <a:t>ni.scf.david.out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</a:rPr>
              <a:t>si.scf.david.out</a:t>
            </a:r>
            <a:b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000" u="sng"/>
              <a:t>この</a:t>
            </a:r>
            <a:r>
              <a:rPr lang="ja-JP" altLang="en-US" sz="2000" u="sng" dirty="0"/>
              <a:t>中で、今回　</a:t>
            </a:r>
            <a:r>
              <a:rPr lang="en-US" altLang="ja-JP" sz="2000" u="sng" dirty="0" err="1"/>
              <a:t>al.scf.cg.in</a:t>
            </a:r>
            <a:r>
              <a:rPr lang="en-US" altLang="ja-JP" sz="2000" u="sng" dirty="0"/>
              <a:t> </a:t>
            </a:r>
            <a:r>
              <a:rPr lang="ja-JP" altLang="en-US" sz="2000" u="sng" dirty="0"/>
              <a:t>を計算する。</a:t>
            </a:r>
            <a:endParaRPr lang="en-US" altLang="ja-JP" sz="2000" u="sng" dirty="0"/>
          </a:p>
          <a:p>
            <a:r>
              <a:rPr lang="ja-JP" altLang="en-US" sz="2400" dirty="0"/>
              <a:t>計算する物質の確認（可視化）</a:t>
            </a:r>
            <a:br>
              <a:rPr lang="en-US" altLang="en-US" sz="2400" dirty="0"/>
            </a:br>
            <a:r>
              <a:rPr lang="ja-JP" altLang="en-US" sz="2400"/>
              <a:t>　</a:t>
            </a:r>
            <a:r>
              <a:rPr lang="en-US" altLang="ja-JP" sz="2000" dirty="0"/>
              <a:t>$ </a:t>
            </a:r>
            <a:r>
              <a:rPr lang="en-US" altLang="ja-JP" sz="2000" dirty="0" err="1"/>
              <a:t>xcrysden</a:t>
            </a:r>
            <a:r>
              <a:rPr lang="en-US" altLang="ja-JP" sz="2000" dirty="0"/>
              <a:t> --</a:t>
            </a:r>
            <a:r>
              <a:rPr lang="en-US" altLang="ja-JP" sz="2000" dirty="0" err="1"/>
              <a:t>pwi</a:t>
            </a:r>
            <a:r>
              <a:rPr lang="en-US" altLang="ja-JP" sz="2000" dirty="0"/>
              <a:t> </a:t>
            </a:r>
            <a:r>
              <a:rPr lang="en-US" altLang="ja-JP" sz="2000" dirty="0" err="1"/>
              <a:t>al.scf.cg.in</a:t>
            </a:r>
            <a:endParaRPr lang="en-US" altLang="en-US" sz="240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  <p:pic>
        <p:nvPicPr>
          <p:cNvPr id="4" name="図 3" descr="スクリーンショット 2018-03-17 22.37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064" y="3989391"/>
            <a:ext cx="2762250" cy="28321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6141943" y="5410201"/>
            <a:ext cx="1460500" cy="190500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7380719" y="6541029"/>
            <a:ext cx="239183" cy="174625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3897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/>
              <a:t>PW</a:t>
            </a:r>
            <a:r>
              <a:rPr lang="ja-JP" altLang="en-US" dirty="0"/>
              <a:t>の</a:t>
            </a:r>
            <a:r>
              <a:rPr lang="en-US" altLang="ja-JP" dirty="0"/>
              <a:t>example</a:t>
            </a:r>
            <a:r>
              <a:rPr lang="ja-JP" altLang="en-US" dirty="0"/>
              <a:t>の実行（２）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37</a:t>
            </a:fld>
            <a:endParaRPr kumimoji="1" lang="ja-JP" altLang="en-US"/>
          </a:p>
        </p:txBody>
      </p:sp>
      <p:pic>
        <p:nvPicPr>
          <p:cNvPr id="7" name="図 6" descr="スクリーンショット 2018-03-17 22.38.0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02"/>
          <a:stretch/>
        </p:blipFill>
        <p:spPr>
          <a:xfrm>
            <a:off x="192358" y="890308"/>
            <a:ext cx="6253200" cy="5774267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6705599" y="890308"/>
            <a:ext cx="1981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err="1"/>
              <a:t>Xcrysden</a:t>
            </a:r>
            <a:r>
              <a:rPr lang="ja-JP" altLang="en-US" sz="2000" dirty="0"/>
              <a:t>で</a:t>
            </a:r>
            <a:br>
              <a:rPr lang="en-US" altLang="ja-JP" sz="2000" dirty="0"/>
            </a:br>
            <a:r>
              <a:rPr lang="ja-JP" altLang="en-US" sz="2000" dirty="0"/>
              <a:t>計算ターゲットを確認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46224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/>
              <a:t>PW</a:t>
            </a:r>
            <a:r>
              <a:rPr lang="ja-JP" altLang="en-US" dirty="0"/>
              <a:t>の</a:t>
            </a:r>
            <a:r>
              <a:rPr lang="en-US" altLang="ja-JP" dirty="0"/>
              <a:t>example</a:t>
            </a:r>
            <a:r>
              <a:rPr lang="ja-JP" altLang="en-US" dirty="0"/>
              <a:t>の実行（３）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3"/>
            <a:ext cx="8229600" cy="6417769"/>
          </a:xfrm>
        </p:spPr>
        <p:txBody>
          <a:bodyPr>
            <a:normAutofit/>
          </a:bodyPr>
          <a:lstStyle/>
          <a:p>
            <a:r>
              <a:rPr lang="en-US" altLang="ja-JP" sz="2000" dirty="0" err="1"/>
              <a:t>al.scf.cg.in</a:t>
            </a:r>
            <a:r>
              <a:rPr lang="en-US" altLang="ja-JP" sz="2000" dirty="0"/>
              <a:t> </a:t>
            </a:r>
            <a:r>
              <a:rPr lang="ja-JP" altLang="en-US" sz="2000" dirty="0"/>
              <a:t>の実行</a:t>
            </a:r>
            <a:br>
              <a:rPr lang="en-US" altLang="en-US" sz="2400" dirty="0"/>
            </a:br>
            <a:r>
              <a:rPr lang="ja-JP" altLang="en-US" sz="2400"/>
              <a:t>　</a:t>
            </a:r>
            <a:r>
              <a:rPr lang="en-US" altLang="ja-JP" sz="2000" dirty="0"/>
              <a:t>$ </a:t>
            </a:r>
            <a:r>
              <a:rPr lang="en-US" altLang="en-US" sz="2000" dirty="0" err="1"/>
              <a:t>pw.x</a:t>
            </a:r>
            <a:r>
              <a:rPr lang="en-US" altLang="en-US" sz="2000" dirty="0"/>
              <a:t> &lt; </a:t>
            </a:r>
            <a:r>
              <a:rPr lang="en-US" altLang="en-US" sz="2000" dirty="0" err="1"/>
              <a:t>al.scf.cg.in</a:t>
            </a:r>
            <a:r>
              <a:rPr lang="en-US" altLang="en-US" sz="2000" dirty="0"/>
              <a:t> </a:t>
            </a:r>
            <a:br>
              <a:rPr lang="en-US" altLang="en-US" sz="2000" dirty="0"/>
            </a:br>
            <a:r>
              <a:rPr lang="en-US" altLang="en-US" sz="2000" dirty="0"/>
              <a:t>﻿</a:t>
            </a:r>
            <a:r>
              <a:rPr lang="en-US" altLang="en-US" sz="1800" dirty="0">
                <a:solidFill>
                  <a:srgbClr val="7F7F7F"/>
                </a:solidFill>
              </a:rPr>
              <a:t>Program PWSCF v.6.3 starts on 27Mar2019 at 14: 0:53 </a:t>
            </a:r>
            <a:br>
              <a:rPr lang="en-US" altLang="en-US" sz="1800" dirty="0">
                <a:solidFill>
                  <a:srgbClr val="7F7F7F"/>
                </a:solidFill>
              </a:rPr>
            </a:br>
            <a:br>
              <a:rPr lang="en-US" altLang="en-US" sz="1800" dirty="0">
                <a:solidFill>
                  <a:srgbClr val="7F7F7F"/>
                </a:solidFill>
              </a:rPr>
            </a:br>
            <a:r>
              <a:rPr lang="en-US" altLang="en-US" sz="1800" dirty="0">
                <a:solidFill>
                  <a:srgbClr val="7F7F7F"/>
                </a:solidFill>
              </a:rPr>
              <a:t>This program is part of the open-source Quantum ESPRESSO suite</a:t>
            </a:r>
            <a:br>
              <a:rPr lang="en-US" altLang="en-US" sz="1800" dirty="0">
                <a:solidFill>
                  <a:srgbClr val="7F7F7F"/>
                </a:solidFill>
              </a:rPr>
            </a:br>
            <a:r>
              <a:rPr lang="is-IS" altLang="en-US" sz="1800" dirty="0">
                <a:solidFill>
                  <a:srgbClr val="7F7F7F"/>
                </a:solidFill>
              </a:rPr>
              <a:t>…</a:t>
            </a:r>
            <a:br>
              <a:rPr lang="en-US" altLang="en-US" sz="1800" dirty="0">
                <a:solidFill>
                  <a:srgbClr val="7F7F7F"/>
                </a:solidFill>
              </a:rPr>
            </a:br>
            <a:r>
              <a:rPr lang="en-US" altLang="en-US" sz="1800" dirty="0">
                <a:solidFill>
                  <a:srgbClr val="7F7F7F"/>
                </a:solidFill>
              </a:rPr>
              <a:t>=------------------------------------------------------------------------------=</a:t>
            </a:r>
            <a:br>
              <a:rPr lang="en-US" altLang="en-US" sz="1800" dirty="0">
                <a:solidFill>
                  <a:srgbClr val="7F7F7F"/>
                </a:solidFill>
              </a:rPr>
            </a:br>
            <a:r>
              <a:rPr lang="en-US" altLang="en-US" sz="1800" dirty="0">
                <a:solidFill>
                  <a:srgbClr val="7F7F7F"/>
                </a:solidFill>
              </a:rPr>
              <a:t>   JOB DONE.</a:t>
            </a:r>
            <a:br>
              <a:rPr lang="en-US" altLang="en-US" sz="1800" dirty="0">
                <a:solidFill>
                  <a:srgbClr val="7F7F7F"/>
                </a:solidFill>
              </a:rPr>
            </a:br>
            <a:r>
              <a:rPr lang="en-US" altLang="en-US" sz="1800" dirty="0">
                <a:solidFill>
                  <a:srgbClr val="7F7F7F"/>
                </a:solidFill>
              </a:rPr>
              <a:t>=------------------------------------------------------------------------------=</a:t>
            </a:r>
          </a:p>
          <a:p>
            <a:r>
              <a:rPr lang="ja-JP" altLang="en-US" sz="2000" dirty="0">
                <a:solidFill>
                  <a:srgbClr val="000000"/>
                </a:solidFill>
              </a:rPr>
              <a:t>ログファイル（標準出力）の内容の確認</a:t>
            </a:r>
            <a:br>
              <a:rPr lang="en-US" altLang="ja-JP" sz="2000" dirty="0">
                <a:solidFill>
                  <a:srgbClr val="000000"/>
                </a:solidFill>
              </a:rPr>
            </a:br>
            <a:r>
              <a:rPr lang="is-IS" altLang="en-US" sz="1800" dirty="0">
                <a:solidFill>
                  <a:srgbClr val="7F7F7F"/>
                </a:solidFill>
              </a:rPr>
              <a:t>…</a:t>
            </a:r>
            <a:br>
              <a:rPr lang="en-US" altLang="en-US" sz="1800" dirty="0">
                <a:solidFill>
                  <a:srgbClr val="7F7F7F"/>
                </a:solidFill>
              </a:rPr>
            </a:br>
            <a:r>
              <a:rPr lang="en-US" altLang="en-US" sz="1800" dirty="0">
                <a:solidFill>
                  <a:srgbClr val="7F7F7F"/>
                </a:solidFill>
              </a:rPr>
              <a:t>the Fermi energy is     8.2612 </a:t>
            </a:r>
            <a:r>
              <a:rPr lang="en-US" altLang="en-US" sz="1800" dirty="0" err="1">
                <a:solidFill>
                  <a:srgbClr val="7F7F7F"/>
                </a:solidFill>
              </a:rPr>
              <a:t>ev</a:t>
            </a:r>
            <a:br>
              <a:rPr lang="en-US" altLang="en-US" sz="1800" dirty="0">
                <a:solidFill>
                  <a:srgbClr val="7F7F7F"/>
                </a:solidFill>
              </a:rPr>
            </a:br>
            <a:r>
              <a:rPr lang="en-US" altLang="en-US" sz="1800" dirty="0">
                <a:solidFill>
                  <a:srgbClr val="7F7F7F"/>
                </a:solidFill>
              </a:rPr>
              <a:t>!    total energy              =      -4.18725738 Ry     </a:t>
            </a:r>
            <a:br>
              <a:rPr lang="en-US" altLang="en-US" sz="1800" dirty="0">
                <a:solidFill>
                  <a:srgbClr val="7F7F7F"/>
                </a:solidFill>
              </a:rPr>
            </a:br>
            <a:r>
              <a:rPr lang="en-US" altLang="en-US" sz="1800" dirty="0">
                <a:solidFill>
                  <a:srgbClr val="7F7F7F"/>
                </a:solidFill>
              </a:rPr>
              <a:t>Harris-Foulkes estimate   =      -4.18725730 Ry    </a:t>
            </a:r>
            <a:br>
              <a:rPr lang="en-US" altLang="en-US" sz="1800" dirty="0">
                <a:solidFill>
                  <a:srgbClr val="7F7F7F"/>
                </a:solidFill>
              </a:rPr>
            </a:br>
            <a:r>
              <a:rPr lang="en-US" altLang="en-US" sz="1800" dirty="0">
                <a:solidFill>
                  <a:srgbClr val="7F7F7F"/>
                </a:solidFill>
              </a:rPr>
              <a:t>estimated </a:t>
            </a:r>
            <a:r>
              <a:rPr lang="en-US" altLang="en-US" sz="1800" dirty="0" err="1">
                <a:solidFill>
                  <a:srgbClr val="7F7F7F"/>
                </a:solidFill>
              </a:rPr>
              <a:t>scf</a:t>
            </a:r>
            <a:r>
              <a:rPr lang="en-US" altLang="en-US" sz="1800" dirty="0">
                <a:solidFill>
                  <a:srgbClr val="7F7F7F"/>
                </a:solidFill>
              </a:rPr>
              <a:t> accuracy    &lt;       0.00000040 Ry</a:t>
            </a:r>
            <a:br>
              <a:rPr lang="en-US" altLang="en-US" sz="1800" dirty="0">
                <a:solidFill>
                  <a:srgbClr val="7F7F7F"/>
                </a:solidFill>
              </a:rPr>
            </a:br>
            <a:r>
              <a:rPr lang="is-IS" altLang="en-US" sz="1800" dirty="0">
                <a:solidFill>
                  <a:srgbClr val="7F7F7F"/>
                </a:solidFill>
              </a:rPr>
              <a:t>…</a:t>
            </a:r>
            <a:br>
              <a:rPr lang="en-US" altLang="en-US" sz="1800" dirty="0">
                <a:solidFill>
                  <a:srgbClr val="7F7F7F"/>
                </a:solidFill>
              </a:rPr>
            </a:br>
            <a:r>
              <a:rPr lang="en-US" altLang="en-US" sz="1800" dirty="0">
                <a:solidFill>
                  <a:srgbClr val="7F7F7F"/>
                </a:solidFill>
              </a:rPr>
              <a:t>﻿convergence has been achieved in   3 iterations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is-IS" altLang="en-US" sz="1800" dirty="0">
                <a:solidFill>
                  <a:srgbClr val="7F7F7F"/>
                </a:solidFill>
              </a:rPr>
              <a:t>…</a:t>
            </a:r>
            <a:endParaRPr lang="en-US" altLang="en-US" sz="1800" dirty="0">
              <a:solidFill>
                <a:srgbClr val="000000"/>
              </a:solidFill>
            </a:endParaRPr>
          </a:p>
          <a:p>
            <a:r>
              <a:rPr lang="ja-JP" altLang="en-US" sz="2000">
                <a:solidFill>
                  <a:srgbClr val="000000"/>
                </a:solidFill>
              </a:rPr>
              <a:t>リファレンスデータ（</a:t>
            </a:r>
            <a:r>
              <a:rPr lang="en-US" altLang="ja-JP" sz="2000" dirty="0">
                <a:solidFill>
                  <a:srgbClr val="000000"/>
                </a:solidFill>
              </a:rPr>
              <a:t>reference/</a:t>
            </a:r>
            <a:r>
              <a:rPr lang="en-US" altLang="ja-JP" sz="2000" dirty="0" err="1">
                <a:solidFill>
                  <a:srgbClr val="000000"/>
                </a:solidFill>
              </a:rPr>
              <a:t>al.scf.cg.out</a:t>
            </a:r>
            <a:r>
              <a:rPr lang="en-US" altLang="ja-JP" sz="2000" dirty="0">
                <a:solidFill>
                  <a:srgbClr val="000000"/>
                </a:solidFill>
              </a:rPr>
              <a:t> </a:t>
            </a:r>
            <a:r>
              <a:rPr lang="ja-JP" altLang="en-US" sz="2000" dirty="0">
                <a:solidFill>
                  <a:srgbClr val="000000"/>
                </a:solidFill>
              </a:rPr>
              <a:t>）との比較</a:t>
            </a:r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001495" y="2466051"/>
            <a:ext cx="1983755" cy="1323439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0000"/>
                </a:solidFill>
              </a:rPr>
              <a:t>エラーメッセージ</a:t>
            </a:r>
            <a:r>
              <a:rPr kumimoji="1" lang="ja-JP" altLang="en-US" sz="2000">
                <a:solidFill>
                  <a:srgbClr val="000000"/>
                </a:solidFill>
              </a:rPr>
              <a:t>なしで</a:t>
            </a:r>
            <a:r>
              <a:rPr lang="ja-JP" altLang="en-US" sz="2000">
                <a:solidFill>
                  <a:srgbClr val="000000"/>
                </a:solidFill>
              </a:rPr>
              <a:t>これ</a:t>
            </a:r>
            <a:r>
              <a:rPr lang="ja-JP" altLang="en-US" sz="2000" dirty="0">
                <a:solidFill>
                  <a:srgbClr val="000000"/>
                </a:solidFill>
              </a:rPr>
              <a:t>がが</a:t>
            </a:r>
            <a:r>
              <a:rPr lang="ja-JP" altLang="en-US" sz="2000">
                <a:solidFill>
                  <a:srgbClr val="000000"/>
                </a:solidFill>
              </a:rPr>
              <a:t>表示されれば</a:t>
            </a:r>
            <a:r>
              <a:rPr kumimoji="1" lang="ja-JP" altLang="en-US" sz="2000">
                <a:solidFill>
                  <a:srgbClr val="000000"/>
                </a:solidFill>
              </a:rPr>
              <a:t>正常</a:t>
            </a:r>
            <a:r>
              <a:rPr kumimoji="1" lang="ja-JP" altLang="en-US" sz="2000" dirty="0">
                <a:solidFill>
                  <a:srgbClr val="000000"/>
                </a:solidFill>
              </a:rPr>
              <a:t>終了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936348" y="2835947"/>
            <a:ext cx="1403098" cy="320400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626120" y="4135744"/>
            <a:ext cx="2750750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2000" dirty="0">
                <a:solidFill>
                  <a:srgbClr val="000000"/>
                </a:solidFill>
              </a:rPr>
              <a:t>エネルギーの</a:t>
            </a:r>
            <a:r>
              <a:rPr lang="ja-JP" altLang="en-US" sz="2000" dirty="0">
                <a:solidFill>
                  <a:srgbClr val="000000"/>
                </a:solidFill>
              </a:rPr>
              <a:t>値の</a:t>
            </a:r>
            <a:r>
              <a:rPr lang="en-US" altLang="en-US" sz="2000" dirty="0">
                <a:solidFill>
                  <a:srgbClr val="000000"/>
                </a:solidFill>
              </a:rPr>
              <a:t>確認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FC9E40E-28B7-7240-A9BB-4E9863509B55}"/>
              </a:ext>
            </a:extLst>
          </p:cNvPr>
          <p:cNvSpPr/>
          <p:nvPr/>
        </p:nvSpPr>
        <p:spPr>
          <a:xfrm>
            <a:off x="817285" y="4043975"/>
            <a:ext cx="4326215" cy="642326"/>
          </a:xfrm>
          <a:prstGeom prst="rect">
            <a:avLst/>
          </a:prstGeom>
          <a:noFill/>
          <a:ln w="317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6675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/>
              <a:t>PW</a:t>
            </a:r>
            <a:r>
              <a:rPr lang="ja-JP" altLang="en-US" dirty="0"/>
              <a:t>の</a:t>
            </a:r>
            <a:r>
              <a:rPr lang="en-US" altLang="ja-JP" dirty="0"/>
              <a:t>example</a:t>
            </a:r>
            <a:r>
              <a:rPr lang="ja-JP" altLang="en-US" dirty="0"/>
              <a:t>の実行（４）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4"/>
            <a:ext cx="8229600" cy="6096036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MPI</a:t>
            </a:r>
            <a:r>
              <a:rPr lang="ja-JP" altLang="en-US" sz="2400" dirty="0"/>
              <a:t>プロセス数</a:t>
            </a:r>
            <a:r>
              <a:rPr lang="en-US" altLang="ja-JP" sz="2400" dirty="0"/>
              <a:t>=4 </a:t>
            </a:r>
            <a:r>
              <a:rPr lang="ja-JP" altLang="en-US" sz="2400" dirty="0"/>
              <a:t>での実行</a:t>
            </a:r>
            <a:br>
              <a:rPr lang="en-US" altLang="ja-JP" sz="2400" dirty="0"/>
            </a:br>
            <a:r>
              <a:rPr lang="ja-JP" altLang="en-US" sz="2400"/>
              <a:t>　</a:t>
            </a:r>
            <a:r>
              <a:rPr lang="en-US" altLang="ja-JP" sz="2000" dirty="0"/>
              <a:t>$ </a:t>
            </a:r>
            <a:r>
              <a:rPr lang="en-US" altLang="ja-JP" sz="2000" dirty="0" err="1"/>
              <a:t>mpirun</a:t>
            </a:r>
            <a:r>
              <a:rPr lang="en-US" altLang="ja-JP" sz="2000" dirty="0"/>
              <a:t> -n 4 </a:t>
            </a:r>
            <a:r>
              <a:rPr lang="en-US" altLang="ja-JP" sz="2000" dirty="0" err="1"/>
              <a:t>pw.x</a:t>
            </a:r>
            <a:r>
              <a:rPr lang="en-US" altLang="ja-JP" sz="2000" dirty="0"/>
              <a:t> &lt; </a:t>
            </a:r>
            <a:r>
              <a:rPr lang="en-US" altLang="ja-JP" sz="2000" dirty="0" err="1"/>
              <a:t>al.scf.cg.in</a:t>
            </a:r>
            <a:br>
              <a:rPr lang="en-US" altLang="ja-JP" sz="2000" dirty="0"/>
            </a:b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Program PWSCF v.6.3 starts on 27Mar2019 at 14: 0:53 </a:t>
            </a:r>
            <a:br>
              <a:rPr lang="en-US" altLang="ja-JP" sz="2000" dirty="0">
                <a:solidFill>
                  <a:srgbClr val="7F7F7F"/>
                </a:solidFill>
              </a:rPr>
            </a:br>
            <a:r>
              <a:rPr lang="is-IS" altLang="ja-JP" sz="2000" dirty="0">
                <a:solidFill>
                  <a:srgbClr val="7F7F7F"/>
                </a:solidFill>
              </a:rPr>
              <a:t>…</a:t>
            </a:r>
            <a:br>
              <a:rPr lang="en-US" altLang="ja-JP" sz="2000" dirty="0">
                <a:solidFill>
                  <a:srgbClr val="7F7F7F"/>
                </a:solidFill>
              </a:rPr>
            </a:br>
            <a:r>
              <a:rPr lang="en-US" altLang="ja-JP" sz="2000" dirty="0">
                <a:solidFill>
                  <a:srgbClr val="7F7F7F"/>
                </a:solidFill>
              </a:rPr>
              <a:t>Parallel version (MPI), running on     </a:t>
            </a:r>
            <a:r>
              <a:rPr lang="en-US" altLang="ja-JP" sz="2000" dirty="0">
                <a:solidFill>
                  <a:srgbClr val="FF0000"/>
                </a:solidFill>
              </a:rPr>
              <a:t>4</a:t>
            </a:r>
            <a:r>
              <a:rPr lang="en-US" altLang="ja-JP" sz="2000" dirty="0">
                <a:solidFill>
                  <a:srgbClr val="7F7F7F"/>
                </a:solidFill>
              </a:rPr>
              <a:t> processors    </a:t>
            </a:r>
            <a:br>
              <a:rPr lang="en-US" altLang="ja-JP" sz="2000" dirty="0">
                <a:solidFill>
                  <a:srgbClr val="7F7F7F"/>
                </a:solidFill>
              </a:rPr>
            </a:br>
            <a:r>
              <a:rPr lang="en-US" altLang="ja-JP" sz="2000" dirty="0">
                <a:solidFill>
                  <a:srgbClr val="7F7F7F"/>
                </a:solidFill>
              </a:rPr>
              <a:t>R &amp; G space division:  proc/</a:t>
            </a:r>
            <a:r>
              <a:rPr lang="en-US" altLang="ja-JP" sz="2000" dirty="0" err="1">
                <a:solidFill>
                  <a:srgbClr val="7F7F7F"/>
                </a:solidFill>
              </a:rPr>
              <a:t>nbgrp</a:t>
            </a:r>
            <a:r>
              <a:rPr lang="en-US" altLang="ja-JP" sz="2000" dirty="0">
                <a:solidFill>
                  <a:srgbClr val="7F7F7F"/>
                </a:solidFill>
              </a:rPr>
              <a:t>/</a:t>
            </a:r>
            <a:r>
              <a:rPr lang="en-US" altLang="ja-JP" sz="2000" dirty="0" err="1">
                <a:solidFill>
                  <a:srgbClr val="7F7F7F"/>
                </a:solidFill>
              </a:rPr>
              <a:t>npool</a:t>
            </a:r>
            <a:r>
              <a:rPr lang="en-US" altLang="ja-JP" sz="2000" dirty="0">
                <a:solidFill>
                  <a:srgbClr val="7F7F7F"/>
                </a:solidFill>
              </a:rPr>
              <a:t>/</a:t>
            </a:r>
            <a:r>
              <a:rPr lang="en-US" altLang="ja-JP" sz="2000" dirty="0" err="1">
                <a:solidFill>
                  <a:srgbClr val="7F7F7F"/>
                </a:solidFill>
              </a:rPr>
              <a:t>nimage</a:t>
            </a:r>
            <a:r>
              <a:rPr lang="en-US" altLang="ja-JP" sz="2000" dirty="0">
                <a:solidFill>
                  <a:srgbClr val="7F7F7F"/>
                </a:solidFill>
              </a:rPr>
              <a:t> =       </a:t>
            </a:r>
            <a:r>
              <a:rPr lang="en-US" altLang="ja-JP" sz="2000" dirty="0">
                <a:solidFill>
                  <a:srgbClr val="FF0000"/>
                </a:solidFill>
              </a:rPr>
              <a:t>4</a:t>
            </a:r>
            <a:br>
              <a:rPr lang="en-US" altLang="ja-JP" sz="2000" dirty="0">
                <a:solidFill>
                  <a:srgbClr val="7F7F7F"/>
                </a:solidFill>
              </a:rPr>
            </a:br>
            <a:r>
              <a:rPr lang="is-IS" altLang="ja-JP" sz="2000" dirty="0">
                <a:solidFill>
                  <a:srgbClr val="7F7F7F"/>
                </a:solidFill>
              </a:rPr>
              <a:t>…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666432" y="1004405"/>
            <a:ext cx="3291588" cy="40011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0000"/>
                </a:solidFill>
              </a:rPr>
              <a:t>マシンに４コア以上ある場合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2359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508992" y="1348382"/>
            <a:ext cx="8126016" cy="46086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spcBef>
                <a:spcPts val="562"/>
              </a:spcBef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VirtualBox インストーラ: </a:t>
            </a:r>
            <a:r>
              <a:rPr lang="en-US" sz="18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VirtualBox-*-OSX.dmg</a:t>
            </a:r>
            <a:r>
              <a:rPr sz="18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, </a:t>
            </a:r>
            <a:r>
              <a:rPr lang="en-US" sz="18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VirtualBox-*-Win</a:t>
            </a:r>
            <a:r>
              <a:rPr sz="18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.exe</a:t>
            </a:r>
            <a:b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</a:b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(</a:t>
            </a:r>
            <a:r>
              <a:rPr sz="1800" dirty="0">
                <a:solidFill>
                  <a:srgbClr val="0070C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https://www.virtualbox.org/wiki/Downloads 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からダウンロード可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)</a:t>
            </a:r>
          </a:p>
          <a:p>
            <a:pPr>
              <a:lnSpc>
                <a:spcPct val="120000"/>
              </a:lnSpc>
              <a:spcBef>
                <a:spcPts val="562"/>
              </a:spcBef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MateriApps LIVE! VitualBox 仮想ディスクイメージ: </a:t>
            </a:r>
            <a:r>
              <a:rPr lang="en-US" altLang="ja-JP" sz="1800" dirty="0" err="1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MateriAppsLive</a:t>
            </a:r>
            <a:r>
              <a:rPr lang="en-US" altLang="ja-JP" sz="18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-*.ova</a:t>
            </a:r>
            <a:b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</a:b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(</a:t>
            </a:r>
            <a:r>
              <a:rPr sz="1800" dirty="0">
                <a:solidFill>
                  <a:srgbClr val="0070C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http://sourceforge.net/projects/materiappslive/files/ 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からダウンロード可)</a:t>
            </a:r>
            <a:endParaRPr lang="en-US" sz="1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>
              <a:lnSpc>
                <a:spcPct val="120000"/>
              </a:lnSpc>
              <a:spcBef>
                <a:spcPts val="562"/>
              </a:spcBef>
            </a:pPr>
            <a:r>
              <a:rPr lang="ja-JP" altLang="en-US" sz="1800">
                <a:latin typeface="MS PGothic" panose="020B0600070205080204" pitchFamily="34" charset="-128"/>
                <a:ea typeface="MS PGothic" panose="020B0600070205080204" pitchFamily="34" charset="-128"/>
              </a:rPr>
              <a:t>ドキュメント</a:t>
            </a:r>
            <a:r>
              <a:rPr lang="en-US" altLang="ja-JP"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:</a:t>
            </a:r>
            <a:br>
              <a:rPr lang="en-US" altLang="ja-JP" sz="1800" dirty="0">
                <a:latin typeface="MS PGothic" panose="020B0600070205080204" pitchFamily="34" charset="-128"/>
                <a:ea typeface="MS PGothic" panose="020B0600070205080204" pitchFamily="34" charset="-128"/>
              </a:rPr>
            </a:br>
            <a:r>
              <a:rPr lang="en-US" altLang="ja-JP"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README.html</a:t>
            </a:r>
            <a:r>
              <a:rPr lang="en-US" altLang="ja-JP"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, README-</a:t>
            </a:r>
            <a:r>
              <a:rPr lang="en-US" altLang="ja-JP"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en.html</a:t>
            </a:r>
            <a:br>
              <a:rPr lang="en-US" altLang="ja-JP" sz="1800" dirty="0">
                <a:latin typeface="MS PGothic" panose="020B0600070205080204" pitchFamily="34" charset="-128"/>
                <a:ea typeface="MS PGothic" panose="020B0600070205080204" pitchFamily="34" charset="-128"/>
              </a:rPr>
            </a:br>
            <a:r>
              <a:rPr lang="en-US" altLang="ja-JP" sz="1800" dirty="0">
                <a:solidFill>
                  <a:srgbClr val="0070C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https://github.com/cmsi/MateriAppsLive/wiki/MateriAppsLive-ova </a:t>
            </a:r>
          </a:p>
        </p:txBody>
      </p:sp>
      <p:sp>
        <p:nvSpPr>
          <p:cNvPr id="49" name="Shape 49"/>
          <p:cNvSpPr/>
          <p:nvPr/>
        </p:nvSpPr>
        <p:spPr>
          <a:xfrm>
            <a:off x="455414" y="1205508"/>
            <a:ext cx="8233172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5" tIns="35715" rIns="35715" bIns="35715" anchor="ctr"/>
          <a:lstStyle/>
          <a:p>
            <a:pPr marL="0" marR="0" lvl="0" indent="0" algn="l" defTabSz="3214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必要な</a:t>
            </a:r>
            <a:r>
              <a:rPr lang="ja-JP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ファイルの準備</a:t>
            </a:r>
            <a:endParaRPr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-2769" y="6437394"/>
            <a:ext cx="3992299" cy="287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5" tIns="35715" rIns="35715" bIns="35715" anchor="ctr">
            <a:spAutoFit/>
          </a:bodyPr>
          <a:lstStyle>
            <a:lvl1pPr>
              <a:defRPr sz="1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marL="0" marR="0" lvl="0" indent="0" algn="ctr" defTabSz="41073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ヒラギノ角ゴ ProN W3"/>
                <a:ea typeface="ヒラギノ角ゴ ProN W3"/>
                <a:sym typeface="ヒラギノ角ゴ ProN W3"/>
              </a:rPr>
              <a:t>MateriApps, 2013-2017. All rights reserved.</a:t>
            </a:r>
          </a:p>
        </p:txBody>
      </p:sp>
      <p:pic>
        <p:nvPicPr>
          <p:cNvPr id="52" name="cmsi-logo-gree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2206" y="292889"/>
            <a:ext cx="1036826" cy="34291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1" lang="uk-UA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uk-UA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93444671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/>
              <a:t>PW</a:t>
            </a:r>
            <a:r>
              <a:rPr lang="ja-JP" altLang="en-US" dirty="0"/>
              <a:t>の</a:t>
            </a:r>
            <a:r>
              <a:rPr lang="en-US" altLang="ja-JP" dirty="0"/>
              <a:t>example</a:t>
            </a:r>
            <a:r>
              <a:rPr lang="ja-JP" altLang="en-US" dirty="0"/>
              <a:t>の実行（５）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3"/>
            <a:ext cx="8229600" cy="6096037"/>
          </a:xfrm>
        </p:spPr>
        <p:txBody>
          <a:bodyPr>
            <a:normAutofit/>
          </a:bodyPr>
          <a:lstStyle/>
          <a:p>
            <a:r>
              <a:rPr lang="en-US" altLang="en-US" sz="2400" dirty="0" err="1"/>
              <a:t>band計算</a:t>
            </a:r>
            <a:br>
              <a:rPr lang="en-US" altLang="en-US" sz="2400" dirty="0"/>
            </a:br>
            <a:r>
              <a:rPr lang="ja-JP" altLang="en-US" sz="2000" dirty="0"/>
              <a:t>まず　</a:t>
            </a:r>
            <a:r>
              <a:rPr lang="en-US" altLang="ja-JP" sz="2000" dirty="0" err="1"/>
              <a:t>al.band.cg.in</a:t>
            </a:r>
            <a:r>
              <a:rPr lang="en-US" altLang="ja-JP" sz="2000" dirty="0"/>
              <a:t> </a:t>
            </a:r>
            <a:r>
              <a:rPr lang="ja-JP" altLang="en-US" sz="2000" dirty="0"/>
              <a:t>の計算</a:t>
            </a:r>
            <a:br>
              <a:rPr lang="en-US" altLang="ja-JP" sz="2000" dirty="0"/>
            </a:br>
            <a:r>
              <a:rPr lang="ja-JP" altLang="en-US" sz="2000" dirty="0"/>
              <a:t>これは、</a:t>
            </a:r>
            <a:r>
              <a:rPr lang="en-US" altLang="ja-JP" sz="2000" dirty="0" err="1"/>
              <a:t>scf</a:t>
            </a:r>
            <a:r>
              <a:rPr lang="en-US" altLang="ja-JP" sz="2000" dirty="0"/>
              <a:t> </a:t>
            </a:r>
            <a:r>
              <a:rPr lang="ja-JP" altLang="en-US" sz="2000" dirty="0"/>
              <a:t>で計算した </a:t>
            </a:r>
            <a:r>
              <a:rPr lang="en-US" altLang="ja-JP" sz="2000" dirty="0"/>
              <a:t>charge density </a:t>
            </a:r>
            <a:r>
              <a:rPr lang="ja-JP" altLang="en-US" sz="2000" dirty="0"/>
              <a:t>を用いて任意の</a:t>
            </a:r>
            <a:r>
              <a:rPr lang="en-US" altLang="ja-JP" sz="2000" dirty="0"/>
              <a:t>k</a:t>
            </a:r>
            <a:r>
              <a:rPr lang="ja-JP" altLang="en-US" sz="2000" dirty="0"/>
              <a:t>点に対する</a:t>
            </a:r>
            <a:r>
              <a:rPr lang="en-US" altLang="ja-JP" sz="2000" dirty="0"/>
              <a:t>Kohn-Sham</a:t>
            </a:r>
            <a:r>
              <a:rPr lang="ja-JP" altLang="en-US" sz="2000" dirty="0"/>
              <a:t>軌道のエネルギーを計算する。</a:t>
            </a:r>
            <a:br>
              <a:rPr lang="en-US" altLang="ja-JP" sz="2000" dirty="0"/>
            </a:br>
            <a:r>
              <a:rPr lang="ja-JP" altLang="en-US" sz="2000"/>
              <a:t>　</a:t>
            </a:r>
            <a:r>
              <a:rPr lang="en-US" altLang="ja-JP" sz="2000" dirty="0"/>
              <a:t>$ cat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al.band.cg.in</a:t>
            </a:r>
            <a:r>
              <a:rPr lang="en-US" altLang="en-US" sz="2000" dirty="0"/>
              <a:t> </a:t>
            </a:r>
            <a:br>
              <a:rPr lang="en-US" altLang="en-US" sz="2000" dirty="0"/>
            </a:b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﻿ &amp;control    </a:t>
            </a:r>
            <a:b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calculation=‘</a:t>
            </a:r>
            <a:r>
              <a:rPr lang="en-US" altLang="en-US" sz="2000" dirty="0">
                <a:solidFill>
                  <a:srgbClr val="FF0000"/>
                </a:solidFill>
              </a:rPr>
              <a:t>bands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’﻿﻿     </a:t>
            </a:r>
            <a:b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is-IS" altLang="en-US" sz="2000" dirty="0">
                <a:solidFill>
                  <a:srgbClr val="7F7F7F"/>
                </a:solidFill>
              </a:rPr>
              <a:t>…</a:t>
            </a:r>
            <a:br>
              <a:rPr lang="en-US" altLang="en-US" sz="2000" dirty="0">
                <a:solidFill>
                  <a:srgbClr val="7F7F7F"/>
                </a:solidFill>
              </a:rPr>
            </a:br>
            <a:r>
              <a:rPr lang="en-US" altLang="en-US" sz="2000" dirty="0">
                <a:solidFill>
                  <a:srgbClr val="7F7F7F"/>
                </a:solidFill>
              </a:rPr>
              <a:t>﻿ &amp;system    </a:t>
            </a:r>
            <a:br>
              <a:rPr lang="en-US" altLang="en-US" sz="2000" dirty="0">
                <a:solidFill>
                  <a:srgbClr val="7F7F7F"/>
                </a:solidFill>
              </a:rPr>
            </a:br>
            <a:r>
              <a:rPr lang="en-US" altLang="en-US" sz="2000" dirty="0" err="1">
                <a:solidFill>
                  <a:srgbClr val="7F7F7F"/>
                </a:solidFill>
              </a:rPr>
              <a:t>ibrav</a:t>
            </a:r>
            <a:r>
              <a:rPr lang="en-US" altLang="en-US" sz="2000" dirty="0">
                <a:solidFill>
                  <a:srgbClr val="7F7F7F"/>
                </a:solidFill>
              </a:rPr>
              <a:t>= 2, </a:t>
            </a:r>
            <a:r>
              <a:rPr lang="en-US" altLang="en-US" sz="2000" dirty="0" err="1">
                <a:solidFill>
                  <a:srgbClr val="7F7F7F"/>
                </a:solidFill>
              </a:rPr>
              <a:t>celldm</a:t>
            </a:r>
            <a:r>
              <a:rPr lang="en-US" altLang="en-US" sz="2000" dirty="0">
                <a:solidFill>
                  <a:srgbClr val="7F7F7F"/>
                </a:solidFill>
              </a:rPr>
              <a:t>(1) =7.50, </a:t>
            </a:r>
            <a:r>
              <a:rPr lang="en-US" altLang="en-US" sz="2000" dirty="0" err="1">
                <a:solidFill>
                  <a:srgbClr val="7F7F7F"/>
                </a:solidFill>
              </a:rPr>
              <a:t>nat</a:t>
            </a:r>
            <a:r>
              <a:rPr lang="en-US" altLang="en-US" sz="2000" dirty="0">
                <a:solidFill>
                  <a:srgbClr val="7F7F7F"/>
                </a:solidFill>
              </a:rPr>
              <a:t>=  1, </a:t>
            </a:r>
            <a:r>
              <a:rPr lang="en-US" altLang="en-US" sz="2000" dirty="0" err="1">
                <a:solidFill>
                  <a:srgbClr val="7F7F7F"/>
                </a:solidFill>
              </a:rPr>
              <a:t>ntyp</a:t>
            </a:r>
            <a:r>
              <a:rPr lang="en-US" altLang="en-US" sz="2000" dirty="0">
                <a:solidFill>
                  <a:srgbClr val="7F7F7F"/>
                </a:solidFill>
              </a:rPr>
              <a:t>= 1,    </a:t>
            </a:r>
            <a:br>
              <a:rPr lang="en-US" altLang="en-US" sz="2000" dirty="0">
                <a:solidFill>
                  <a:srgbClr val="7F7F7F"/>
                </a:solidFill>
              </a:rPr>
            </a:br>
            <a:r>
              <a:rPr lang="en-US" altLang="en-US" sz="2000" dirty="0" err="1">
                <a:solidFill>
                  <a:srgbClr val="7F7F7F"/>
                </a:solidFill>
              </a:rPr>
              <a:t>ecutwfc</a:t>
            </a:r>
            <a:r>
              <a:rPr lang="en-US" altLang="en-US" sz="2000" dirty="0">
                <a:solidFill>
                  <a:srgbClr val="7F7F7F"/>
                </a:solidFill>
              </a:rPr>
              <a:t> =15.0, </a:t>
            </a:r>
            <a:r>
              <a:rPr lang="en-US" altLang="en-US" sz="2000" dirty="0" err="1">
                <a:solidFill>
                  <a:srgbClr val="FF0000"/>
                </a:solidFill>
              </a:rPr>
              <a:t>nbnd</a:t>
            </a:r>
            <a:r>
              <a:rPr lang="en-US" altLang="en-US" sz="2000" dirty="0">
                <a:solidFill>
                  <a:srgbClr val="FF0000"/>
                </a:solidFill>
              </a:rPr>
              <a:t> = 8</a:t>
            </a:r>
            <a:br>
              <a:rPr lang="pl-PL" altLang="en-US" sz="2000" dirty="0">
                <a:solidFill>
                  <a:srgbClr val="7F7F7F"/>
                </a:solidFill>
              </a:rPr>
            </a:br>
            <a:r>
              <a:rPr lang="is-IS" altLang="en-US" sz="2000" dirty="0">
                <a:solidFill>
                  <a:srgbClr val="7F7F7F"/>
                </a:solidFill>
              </a:rPr>
              <a:t>…</a:t>
            </a:r>
            <a:br>
              <a:rPr lang="en-US" altLang="en-US" sz="2000" dirty="0">
                <a:solidFill>
                  <a:srgbClr val="7F7F7F"/>
                </a:solidFill>
              </a:rPr>
            </a:br>
            <a:r>
              <a:rPr lang="pl-PL" altLang="en-US" sz="2000" dirty="0">
                <a:solidFill>
                  <a:srgbClr val="FF0000"/>
                </a:solidFill>
              </a:rPr>
              <a:t>K_POINTS </a:t>
            </a:r>
            <a:br>
              <a:rPr lang="pl-PL" altLang="en-US" sz="2000" dirty="0">
                <a:solidFill>
                  <a:srgbClr val="FF0000"/>
                </a:solidFill>
              </a:rPr>
            </a:br>
            <a:r>
              <a:rPr lang="pl-PL" altLang="en-US" sz="2000" dirty="0">
                <a:solidFill>
                  <a:srgbClr val="FF0000"/>
                </a:solidFill>
              </a:rPr>
              <a:t>28  </a:t>
            </a:r>
            <a:br>
              <a:rPr lang="pl-PL" altLang="en-US" sz="2000" dirty="0">
                <a:solidFill>
                  <a:srgbClr val="FF0000"/>
                </a:solidFill>
              </a:rPr>
            </a:br>
            <a:r>
              <a:rPr lang="pl-PL" altLang="en-US" sz="2000" dirty="0">
                <a:solidFill>
                  <a:srgbClr val="FF0000"/>
                </a:solidFill>
              </a:rPr>
              <a:t>0.0 0.0 0.0 1.0</a:t>
            </a:r>
            <a:br>
              <a:rPr lang="en-US" altLang="en-US" sz="2000" dirty="0">
                <a:solidFill>
                  <a:srgbClr val="FF0000"/>
                </a:solidFill>
              </a:rPr>
            </a:br>
            <a:r>
              <a:rPr lang="pl-PL" altLang="en-US" sz="2000" dirty="0">
                <a:solidFill>
                  <a:srgbClr val="FF0000"/>
                </a:solidFill>
              </a:rPr>
              <a:t>0.0 0.0 0.1 1.0</a:t>
            </a:r>
            <a:br>
              <a:rPr lang="pl-PL" altLang="en-US" sz="2000" dirty="0">
                <a:solidFill>
                  <a:srgbClr val="FF0000"/>
                </a:solidFill>
              </a:rPr>
            </a:br>
            <a:r>
              <a:rPr lang="is-IS" altLang="en-US" sz="2000" dirty="0">
                <a:solidFill>
                  <a:srgbClr val="7F7F7F"/>
                </a:solidFill>
              </a:rPr>
              <a:t>…</a:t>
            </a:r>
            <a:br>
              <a:rPr lang="en-US" altLang="en-US" sz="2000" dirty="0">
                <a:solidFill>
                  <a:srgbClr val="7F7F7F"/>
                </a:solidFill>
              </a:rPr>
            </a:br>
            <a:r>
              <a:rPr lang="ja-JP" altLang="en-US" sz="2000">
                <a:solidFill>
                  <a:srgbClr val="7F7F7F"/>
                </a:solidFill>
              </a:rPr>
              <a:t>　</a:t>
            </a:r>
            <a:r>
              <a:rPr lang="en-US" altLang="ja-JP" sz="2000" dirty="0"/>
              <a:t>$ </a:t>
            </a:r>
            <a:r>
              <a:rPr lang="en-US" altLang="en-US" sz="2000" dirty="0" err="1"/>
              <a:t>pw.x</a:t>
            </a:r>
            <a:r>
              <a:rPr lang="en-US" altLang="en-US" sz="2000" dirty="0"/>
              <a:t> &lt; </a:t>
            </a:r>
            <a:r>
              <a:rPr lang="en-US" altLang="en-US" sz="2000" dirty="0" err="1"/>
              <a:t>al.band.cg.in</a:t>
            </a:r>
            <a:r>
              <a:rPr lang="en-US" altLang="en-US" sz="2000" dirty="0"/>
              <a:t> </a:t>
            </a:r>
            <a:br>
              <a:rPr lang="en-US" altLang="en-US" sz="2000" dirty="0"/>
            </a:br>
            <a:endParaRPr lang="en-US" altLang="en-US" sz="2000" dirty="0">
              <a:solidFill>
                <a:srgbClr val="7F7F7F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40</a:t>
            </a:fld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379327" y="4831334"/>
            <a:ext cx="2869073" cy="70788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0000"/>
                </a:solidFill>
              </a:rPr>
              <a:t>書きたい</a:t>
            </a:r>
            <a:r>
              <a:rPr kumimoji="1" lang="en-US" altLang="ja-JP" sz="2000" dirty="0">
                <a:solidFill>
                  <a:srgbClr val="000000"/>
                </a:solidFill>
              </a:rPr>
              <a:t>band</a:t>
            </a:r>
            <a:r>
              <a:rPr kumimoji="1" lang="ja-JP" altLang="en-US" sz="2000" dirty="0">
                <a:solidFill>
                  <a:srgbClr val="000000"/>
                </a:solidFill>
              </a:rPr>
              <a:t>用に</a:t>
            </a:r>
            <a:r>
              <a:rPr kumimoji="1" lang="en-US" altLang="ja-JP" sz="2000" dirty="0">
                <a:solidFill>
                  <a:srgbClr val="000000"/>
                </a:solidFill>
              </a:rPr>
              <a:t>K</a:t>
            </a:r>
            <a:r>
              <a:rPr kumimoji="1" lang="ja-JP" altLang="en-US" sz="2000" dirty="0">
                <a:solidFill>
                  <a:srgbClr val="000000"/>
                </a:solidFill>
              </a:rPr>
              <a:t>点を取り直す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529860" y="3392000"/>
            <a:ext cx="2869073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0000"/>
                </a:solidFill>
              </a:rPr>
              <a:t>バンド数は指定しなくても良い。指定しないとデフォルト値になる。</a:t>
            </a:r>
          </a:p>
        </p:txBody>
      </p:sp>
    </p:spTree>
    <p:extLst>
      <p:ext uri="{BB962C8B-B14F-4D97-AF65-F5344CB8AC3E}">
        <p14:creationId xmlns:p14="http://schemas.microsoft.com/office/powerpoint/2010/main" val="3483247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/>
              <a:t>PW</a:t>
            </a:r>
            <a:r>
              <a:rPr lang="ja-JP" altLang="en-US" dirty="0"/>
              <a:t>の</a:t>
            </a:r>
            <a:r>
              <a:rPr lang="en-US" altLang="ja-JP" dirty="0"/>
              <a:t>example</a:t>
            </a:r>
            <a:r>
              <a:rPr lang="ja-JP" altLang="en-US" dirty="0"/>
              <a:t>の実行（６）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19099"/>
            <a:ext cx="8229600" cy="7053300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ja-JP" altLang="en-US" sz="2000"/>
              <a:t>計算</a:t>
            </a:r>
            <a:r>
              <a:rPr lang="ja-JP" altLang="en-US" sz="2000" dirty="0"/>
              <a:t>した</a:t>
            </a:r>
            <a:r>
              <a:rPr lang="en-US" altLang="ja-JP" sz="2000" dirty="0"/>
              <a:t>Kohn-Sham</a:t>
            </a:r>
            <a:r>
              <a:rPr lang="ja-JP" altLang="en-US" sz="2000" dirty="0"/>
              <a:t>エネルギーをファイルにまとめる。</a:t>
            </a:r>
            <a:br>
              <a:rPr lang="en-US" altLang="ja-JP" sz="2000" dirty="0"/>
            </a:br>
            <a:r>
              <a:rPr lang="en-US" altLang="ja-JP" sz="2000" dirty="0" err="1"/>
              <a:t>al.band_out.cg.in</a:t>
            </a:r>
            <a:r>
              <a:rPr lang="en-US" altLang="ja-JP" sz="2000" dirty="0"/>
              <a:t> </a:t>
            </a:r>
            <a:r>
              <a:rPr lang="ja-JP" altLang="en-US" sz="2000" dirty="0"/>
              <a:t>の作成（新しくファイルを作成する）</a:t>
            </a:r>
            <a:br>
              <a:rPr lang="en-US" altLang="ja-JP" sz="2000" dirty="0"/>
            </a:br>
            <a:r>
              <a:rPr lang="ja-JP" altLang="en-US" sz="2000"/>
              <a:t>　</a:t>
            </a:r>
            <a:r>
              <a:rPr lang="en-US" altLang="ja-JP" sz="2000" dirty="0"/>
              <a:t>$ emacs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al.band_out.cg.in</a:t>
            </a:r>
            <a:br>
              <a:rPr lang="en-US" altLang="en-US" sz="2000" dirty="0"/>
            </a:br>
            <a:r>
              <a:rPr lang="en-US" altLang="en-US" sz="2000" dirty="0" err="1">
                <a:solidFill>
                  <a:schemeClr val="bg1">
                    <a:lumMod val="50000"/>
                  </a:schemeClr>
                </a:solidFill>
              </a:rPr>
              <a:t>al.band_out.cg.in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ja-JP" altLang="en-US" sz="2000" dirty="0">
                <a:solidFill>
                  <a:schemeClr val="bg1">
                    <a:lumMod val="50000"/>
                  </a:schemeClr>
                </a:solidFill>
              </a:rPr>
              <a:t>ファイルの内容</a:t>
            </a:r>
            <a:b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en-US" sz="2000" dirty="0">
                <a:solidFill>
                  <a:srgbClr val="FF0000"/>
                </a:solidFill>
              </a:rPr>
              <a:t>﻿&amp;bands</a:t>
            </a:r>
            <a:b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en-US" altLang="en-US" sz="2000" dirty="0" err="1">
                <a:solidFill>
                  <a:schemeClr val="bg1">
                    <a:lumMod val="50000"/>
                  </a:schemeClr>
                </a:solidFill>
              </a:rPr>
              <a:t>outdir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=‘﻿/home/user/</a:t>
            </a:r>
            <a:r>
              <a:rPr lang="en-US" altLang="en-US" sz="2000" dirty="0" err="1">
                <a:solidFill>
                  <a:schemeClr val="bg1">
                    <a:lumMod val="50000"/>
                  </a:schemeClr>
                </a:solidFill>
              </a:rPr>
              <a:t>qe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/examples/</a:t>
            </a:r>
            <a:r>
              <a:rPr lang="en-US" altLang="en-US" sz="2000" dirty="0" err="1">
                <a:solidFill>
                  <a:schemeClr val="bg1">
                    <a:lumMod val="50000"/>
                  </a:schemeClr>
                </a:solidFill>
              </a:rPr>
              <a:t>tempdir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/’,</a:t>
            </a:r>
            <a:b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   prefix=‘al’,</a:t>
            </a:r>
            <a:b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en-US" altLang="en-US" sz="2000" dirty="0" err="1">
                <a:solidFill>
                  <a:schemeClr val="bg1">
                    <a:lumMod val="50000"/>
                  </a:schemeClr>
                </a:solidFill>
              </a:rPr>
              <a:t>filband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=‘</a:t>
            </a:r>
            <a:r>
              <a:rPr lang="en-US" altLang="en-US" sz="2000" dirty="0" err="1">
                <a:solidFill>
                  <a:schemeClr val="bg1">
                    <a:lumMod val="50000"/>
                  </a:schemeClr>
                </a:solidFill>
              </a:rPr>
              <a:t>al.band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’,</a:t>
            </a:r>
            <a:b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en-US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lsym</a:t>
            </a: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=.true.</a:t>
            </a:r>
            <a:b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/</a:t>
            </a:r>
            <a:b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</a:b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altLang="en-US" sz="2000" dirty="0" err="1"/>
              <a:t>bands.x</a:t>
            </a:r>
            <a:r>
              <a:rPr lang="en-US" altLang="en-US" sz="2000" dirty="0"/>
              <a:t> </a:t>
            </a:r>
            <a:r>
              <a:rPr lang="en-US" altLang="en-US" sz="2000" dirty="0" err="1"/>
              <a:t>の実行（</a:t>
            </a:r>
            <a:r>
              <a:rPr lang="en-US" altLang="en-US" sz="2000" u="sng" dirty="0" err="1"/>
              <a:t>pw.x</a:t>
            </a:r>
            <a:r>
              <a:rPr lang="ja-JP" altLang="en-US" sz="2000" u="sng" dirty="0"/>
              <a:t>ではない</a:t>
            </a:r>
            <a:r>
              <a:rPr lang="en-US" altLang="en-US" sz="2000" dirty="0"/>
              <a:t>）</a:t>
            </a:r>
            <a:br>
              <a:rPr lang="en-US" altLang="en-US" sz="2000" dirty="0"/>
            </a:br>
            <a:r>
              <a:rPr lang="ja-JP" altLang="en-US" sz="2000"/>
              <a:t>　</a:t>
            </a:r>
            <a:r>
              <a:rPr lang="en-US" altLang="ja-JP" sz="2000" dirty="0"/>
              <a:t>$ </a:t>
            </a:r>
            <a:r>
              <a:rPr lang="en-US" altLang="ja-JP" sz="2000" dirty="0" err="1">
                <a:solidFill>
                  <a:srgbClr val="00B050"/>
                </a:solidFill>
              </a:rPr>
              <a:t>bands.x</a:t>
            </a:r>
            <a:r>
              <a:rPr lang="en-US" altLang="ja-JP" sz="2000" dirty="0">
                <a:solidFill>
                  <a:srgbClr val="00B050"/>
                </a:solidFill>
              </a:rPr>
              <a:t> </a:t>
            </a:r>
            <a:r>
              <a:rPr lang="en-US" altLang="ja-JP" sz="2000" dirty="0"/>
              <a:t>&lt; </a:t>
            </a:r>
            <a:r>
              <a:rPr lang="en-US" altLang="ja-JP" sz="2000" dirty="0" err="1"/>
              <a:t>al.band_out.cg.in</a:t>
            </a:r>
            <a:br>
              <a:rPr lang="en-US" altLang="ja-JP" sz="2000" dirty="0"/>
            </a:br>
            <a:r>
              <a:rPr lang="is-IS" altLang="ja-JP" sz="1800" dirty="0">
                <a:solidFill>
                  <a:schemeClr val="bg1">
                    <a:lumMod val="50000"/>
                  </a:schemeClr>
                </a:solidFill>
              </a:rPr>
              <a:t>…</a:t>
            </a:r>
            <a:br>
              <a:rPr lang="en-US" altLang="ja-JP" sz="1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1800" dirty="0">
                <a:solidFill>
                  <a:schemeClr val="bg1">
                    <a:lumMod val="50000"/>
                  </a:schemeClr>
                </a:solidFill>
              </a:rPr>
              <a:t>=------------------------------------------------------------------------------=</a:t>
            </a:r>
            <a:br>
              <a:rPr lang="en-US" altLang="ja-JP" sz="1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1800" dirty="0">
                <a:solidFill>
                  <a:schemeClr val="bg1">
                    <a:lumMod val="50000"/>
                  </a:schemeClr>
                </a:solidFill>
              </a:rPr>
              <a:t>   JOB DONE.</a:t>
            </a:r>
            <a:br>
              <a:rPr lang="en-US" altLang="ja-JP" sz="1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1800" dirty="0">
                <a:solidFill>
                  <a:schemeClr val="bg1">
                    <a:lumMod val="50000"/>
                  </a:schemeClr>
                </a:solidFill>
              </a:rPr>
              <a:t>=------------------------------------------------------------------------------=</a:t>
            </a:r>
            <a:br>
              <a:rPr lang="en-US" altLang="ja-JP" sz="1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000" u="sng" dirty="0" err="1"/>
              <a:t>al.band.rap</a:t>
            </a:r>
            <a:r>
              <a:rPr lang="en-US" altLang="ja-JP" sz="2000" u="sng" dirty="0"/>
              <a:t>, </a:t>
            </a:r>
            <a:r>
              <a:rPr lang="en-US" altLang="ja-JP" sz="2000" u="sng" dirty="0" err="1">
                <a:solidFill>
                  <a:srgbClr val="0070C0"/>
                </a:solidFill>
              </a:rPr>
              <a:t>al.band</a:t>
            </a:r>
            <a:r>
              <a:rPr lang="en-US" altLang="ja-JP" sz="2000" u="sng" dirty="0"/>
              <a:t>, </a:t>
            </a:r>
            <a:r>
              <a:rPr lang="en-US" altLang="ja-JP" sz="2000" u="sng" dirty="0" err="1"/>
              <a:t>al.band.gnu</a:t>
            </a:r>
            <a:r>
              <a:rPr lang="en-US" altLang="ja-JP" sz="2000" u="sng" dirty="0"/>
              <a:t> </a:t>
            </a:r>
            <a:r>
              <a:rPr lang="ja-JP" altLang="en-US" sz="2000" u="sng"/>
              <a:t>の</a:t>
            </a:r>
            <a:r>
              <a:rPr lang="ja-JP" altLang="en-US" sz="2000" u="sng" dirty="0"/>
              <a:t>ファイルができる。</a:t>
            </a:r>
            <a:br>
              <a:rPr lang="en-US" altLang="ja-JP" sz="2000" u="sng" dirty="0"/>
            </a:br>
            <a:r>
              <a:rPr lang="ja-JP" altLang="en-US" sz="2000" dirty="0"/>
              <a:t>ファイルがちゃんと出来ているか確認する。</a:t>
            </a:r>
            <a:br>
              <a:rPr lang="en-US" altLang="ja-JP" sz="2000" dirty="0"/>
            </a:br>
            <a:r>
              <a:rPr lang="ja-JP" altLang="en-US" sz="2000"/>
              <a:t>　</a:t>
            </a:r>
            <a:r>
              <a:rPr lang="en-US" altLang="ja-JP" sz="2000" dirty="0"/>
              <a:t>$ ls</a:t>
            </a:r>
          </a:p>
          <a:p>
            <a:pPr marL="400050" lvl="1" indent="0">
              <a:buNone/>
            </a:pPr>
            <a:endParaRPr lang="en-US" altLang="en-US" sz="2000" dirty="0">
              <a:solidFill>
                <a:srgbClr val="7F7F7F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41</a:t>
            </a:fld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795866" y="2048933"/>
            <a:ext cx="5047721" cy="182880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3741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/>
              <a:t>PW</a:t>
            </a:r>
            <a:r>
              <a:rPr lang="ja-JP" altLang="en-US" dirty="0"/>
              <a:t>の</a:t>
            </a:r>
            <a:r>
              <a:rPr lang="en-US" altLang="ja-JP" dirty="0"/>
              <a:t>example</a:t>
            </a:r>
            <a:r>
              <a:rPr lang="ja-JP" altLang="en-US" dirty="0"/>
              <a:t>の実行（７）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3"/>
            <a:ext cx="8229600" cy="6096037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ja-JP" altLang="ja-JP" sz="2000"/>
              <a:t>a</a:t>
            </a:r>
            <a:r>
              <a:rPr lang="en-US" altLang="ja-JP" sz="2000" dirty="0" err="1"/>
              <a:t>l.band</a:t>
            </a:r>
            <a:r>
              <a:rPr lang="en-US" altLang="ja-JP" sz="2000" dirty="0"/>
              <a:t> </a:t>
            </a:r>
            <a:r>
              <a:rPr lang="ja-JP" altLang="en-US" sz="2000" dirty="0"/>
              <a:t>には、各</a:t>
            </a:r>
            <a:r>
              <a:rPr lang="en-US" altLang="ja-JP" sz="2000" dirty="0"/>
              <a:t>k</a:t>
            </a:r>
            <a:r>
              <a:rPr lang="ja-JP" altLang="en-US" sz="2000" dirty="0"/>
              <a:t>点ごとの</a:t>
            </a:r>
            <a:r>
              <a:rPr lang="en-US" altLang="ja-JP" sz="2000" dirty="0"/>
              <a:t>Kohn-Sham</a:t>
            </a:r>
            <a:r>
              <a:rPr lang="ja-JP" altLang="en-US" sz="2000" dirty="0"/>
              <a:t>エネルギーのリストが出力される。</a:t>
            </a:r>
            <a:br>
              <a:rPr lang="en-US" altLang="ja-JP" sz="2000" dirty="0"/>
            </a:br>
            <a:r>
              <a:rPr lang="ja-JP" altLang="en-US" sz="2000"/>
              <a:t>　</a:t>
            </a:r>
            <a:r>
              <a:rPr lang="en-US" altLang="ja-JP" sz="2000" dirty="0"/>
              <a:t>$ less </a:t>
            </a:r>
            <a:r>
              <a:rPr lang="en-US" altLang="ja-JP" sz="2000" dirty="0" err="1"/>
              <a:t>al.band</a:t>
            </a:r>
            <a:br>
              <a:rPr lang="de-DE" altLang="ja-JP" sz="1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altLang="ja-JP" sz="1800" dirty="0">
                <a:solidFill>
                  <a:schemeClr val="bg1">
                    <a:lumMod val="50000"/>
                  </a:schemeClr>
                </a:solidFill>
              </a:rPr>
              <a:t> &amp;</a:t>
            </a:r>
            <a:r>
              <a:rPr lang="de-DE" altLang="ja-JP" sz="1800" dirty="0" err="1">
                <a:solidFill>
                  <a:schemeClr val="bg1">
                    <a:lumMod val="50000"/>
                  </a:schemeClr>
                </a:solidFill>
              </a:rPr>
              <a:t>plot</a:t>
            </a:r>
            <a:r>
              <a:rPr lang="de-DE" altLang="ja-JP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ja-JP" sz="1800" dirty="0" err="1">
                <a:solidFill>
                  <a:schemeClr val="bg1">
                    <a:lumMod val="50000"/>
                  </a:schemeClr>
                </a:solidFill>
              </a:rPr>
              <a:t>nbnd</a:t>
            </a:r>
            <a:r>
              <a:rPr lang="de-DE" altLang="ja-JP" sz="1800" dirty="0">
                <a:solidFill>
                  <a:schemeClr val="bg1">
                    <a:lumMod val="50000"/>
                  </a:schemeClr>
                </a:solidFill>
              </a:rPr>
              <a:t>=   8, </a:t>
            </a:r>
            <a:r>
              <a:rPr lang="de-DE" altLang="ja-JP" sz="1800" dirty="0" err="1">
                <a:solidFill>
                  <a:schemeClr val="bg1">
                    <a:lumMod val="50000"/>
                  </a:schemeClr>
                </a:solidFill>
              </a:rPr>
              <a:t>nks</a:t>
            </a:r>
            <a:r>
              <a:rPr lang="de-DE" altLang="ja-JP" sz="1800" dirty="0">
                <a:solidFill>
                  <a:schemeClr val="bg1">
                    <a:lumMod val="50000"/>
                  </a:schemeClr>
                </a:solidFill>
              </a:rPr>
              <a:t>=    28 /</a:t>
            </a:r>
            <a:br>
              <a:rPr lang="de-DE" altLang="ja-JP" sz="1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altLang="ja-JP" sz="1800" dirty="0">
                <a:solidFill>
                  <a:schemeClr val="bg1">
                    <a:lumMod val="50000"/>
                  </a:schemeClr>
                </a:solidFill>
              </a:rPr>
              <a:t>            0.000000  0.000000  0.000000</a:t>
            </a:r>
            <a:br>
              <a:rPr lang="de-DE" altLang="ja-JP" sz="1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altLang="ja-JP" sz="1800" dirty="0">
                <a:solidFill>
                  <a:schemeClr val="bg1">
                    <a:lumMod val="50000"/>
                  </a:schemeClr>
                </a:solidFill>
              </a:rPr>
              <a:t>   -3.191   21.178   21.178   21.178   22.555   22.555   22.555   25.059</a:t>
            </a:r>
            <a:br>
              <a:rPr lang="de-DE" altLang="ja-JP" sz="1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altLang="ja-JP" sz="1800" dirty="0">
                <a:solidFill>
                  <a:schemeClr val="bg1">
                    <a:lumMod val="50000"/>
                  </a:schemeClr>
                </a:solidFill>
              </a:rPr>
              <a:t>            0.000000  0.000000  0.100000</a:t>
            </a:r>
            <a:br>
              <a:rPr lang="de-DE" altLang="ja-JP" sz="1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altLang="ja-JP" sz="1800" dirty="0">
                <a:solidFill>
                  <a:schemeClr val="bg1">
                    <a:lumMod val="50000"/>
                  </a:schemeClr>
                </a:solidFill>
              </a:rPr>
              <a:t>   -3.096   20.235   20.235   20.497   22.354   23.641   23.641   25.929</a:t>
            </a:r>
            <a:br>
              <a:rPr lang="de-DE" altLang="ja-JP" sz="1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altLang="ja-JP" sz="1800" dirty="0">
                <a:solidFill>
                  <a:schemeClr val="bg1">
                    <a:lumMod val="50000"/>
                  </a:schemeClr>
                </a:solidFill>
              </a:rPr>
              <a:t>            0.000000  0.000000  0.200000</a:t>
            </a:r>
            <a:br>
              <a:rPr lang="de-DE" altLang="ja-JP" sz="1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altLang="ja-JP" sz="1800" dirty="0">
                <a:solidFill>
                  <a:schemeClr val="bg1">
                    <a:lumMod val="50000"/>
                  </a:schemeClr>
                </a:solidFill>
              </a:rPr>
              <a:t>   -2.810   18.973   18.973   19.231   21.828   24.617   25.324   25.324</a:t>
            </a:r>
            <a:br>
              <a:rPr lang="en-US" altLang="ja-JP" sz="1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is-IS" altLang="ja-JP" sz="1800" dirty="0">
                <a:solidFill>
                  <a:schemeClr val="bg1">
                    <a:lumMod val="50000"/>
                  </a:schemeClr>
                </a:solidFill>
              </a:rPr>
              <a:t>…</a:t>
            </a:r>
            <a:br>
              <a:rPr lang="en-US" altLang="en-US" sz="2000" dirty="0"/>
            </a:br>
            <a:r>
              <a:rPr lang="ja-JP" altLang="ja-JP" sz="2000" dirty="0"/>
              <a:t>a</a:t>
            </a:r>
            <a:r>
              <a:rPr lang="en-US" altLang="ja-JP" sz="2000" dirty="0" err="1"/>
              <a:t>l.band.gnu</a:t>
            </a:r>
            <a:r>
              <a:rPr lang="en-US" altLang="ja-JP" sz="2000" dirty="0"/>
              <a:t> </a:t>
            </a:r>
            <a:r>
              <a:rPr lang="ja-JP" altLang="en-US" sz="2000" dirty="0"/>
              <a:t>には </a:t>
            </a:r>
            <a:r>
              <a:rPr lang="en-US" altLang="ja-JP" sz="2000" dirty="0" err="1"/>
              <a:t>gnuplot</a:t>
            </a:r>
            <a:r>
              <a:rPr lang="en-US" altLang="ja-JP" sz="2000" dirty="0"/>
              <a:t> </a:t>
            </a:r>
            <a:r>
              <a:rPr lang="ja-JP" altLang="en-US" sz="2000" dirty="0"/>
              <a:t>でプロットしやすいよう加工されたデータが出力される。</a:t>
            </a:r>
            <a:br>
              <a:rPr lang="en-US" altLang="ja-JP" sz="2000" dirty="0"/>
            </a:br>
            <a:r>
              <a:rPr lang="ja-JP" altLang="en-US" sz="2000"/>
              <a:t>　</a:t>
            </a:r>
            <a:r>
              <a:rPr lang="en-US" altLang="ja-JP" sz="2000" dirty="0"/>
              <a:t>$</a:t>
            </a:r>
            <a:r>
              <a:rPr lang="ja-JP" altLang="en-US" sz="2000"/>
              <a:t> </a:t>
            </a:r>
            <a:r>
              <a:rPr lang="en-US" altLang="ja-JP" sz="2000" dirty="0" err="1"/>
              <a:t>gnuplot</a:t>
            </a:r>
            <a:br>
              <a:rPr lang="en-US" altLang="ja-JP" sz="2000" dirty="0"/>
            </a:br>
            <a:r>
              <a:rPr lang="en-US" altLang="ja-JP" sz="2000" dirty="0" err="1"/>
              <a:t>gnuplot</a:t>
            </a:r>
            <a:r>
              <a:rPr lang="en-US" altLang="ja-JP" sz="2000" dirty="0"/>
              <a:t>&gt; plot “</a:t>
            </a:r>
            <a:r>
              <a:rPr lang="en-US" altLang="ja-JP" sz="2000" dirty="0" err="1"/>
              <a:t>al.band.gnu</a:t>
            </a:r>
            <a:r>
              <a:rPr lang="en-US" altLang="ja-JP" sz="2000" dirty="0"/>
              <a:t>” w l</a:t>
            </a:r>
            <a:br>
              <a:rPr lang="en-US" altLang="ja-JP" sz="2000" dirty="0">
                <a:solidFill>
                  <a:srgbClr val="0070C0"/>
                </a:solidFill>
              </a:rPr>
            </a:br>
            <a:r>
              <a:rPr lang="en-US" altLang="ja-JP" sz="2000" dirty="0"/>
              <a:t>(</a:t>
            </a:r>
            <a:r>
              <a:rPr lang="ja-JP" altLang="en-US" sz="2000"/>
              <a:t>注</a:t>
            </a:r>
            <a:r>
              <a:rPr lang="en-US" altLang="ja-JP" sz="2000" dirty="0"/>
              <a:t>) w l </a:t>
            </a:r>
            <a:r>
              <a:rPr lang="ja-JP" altLang="en-US" sz="2000"/>
              <a:t>は、</a:t>
            </a:r>
            <a:r>
              <a:rPr lang="en-US" altLang="ja-JP" sz="2000" dirty="0"/>
              <a:t>with lines </a:t>
            </a:r>
            <a:r>
              <a:rPr lang="ja-JP" altLang="en-US" sz="2000"/>
              <a:t>の略</a:t>
            </a:r>
            <a:br>
              <a:rPr lang="en-US" altLang="ja-JP" sz="2000" dirty="0"/>
            </a:br>
            <a:br>
              <a:rPr lang="en-US" altLang="ja-JP" sz="2000" dirty="0"/>
            </a:br>
            <a:r>
              <a:rPr lang="en-US" altLang="ja-JP" sz="2000" dirty="0" err="1"/>
              <a:t>gnuplot</a:t>
            </a:r>
            <a:r>
              <a:rPr lang="en-US" altLang="ja-JP" sz="2000" dirty="0"/>
              <a:t>&gt; quit</a:t>
            </a:r>
            <a:endParaRPr lang="en-US" altLang="en-US" sz="2000" dirty="0">
              <a:solidFill>
                <a:srgbClr val="7F7F7F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42</a:t>
            </a:fld>
            <a:endParaRPr kumimoji="1" lang="ja-JP" altLang="en-US"/>
          </a:p>
        </p:txBody>
      </p:sp>
      <p:pic>
        <p:nvPicPr>
          <p:cNvPr id="5" name="図 4" descr="スクリーンショット 2018-03-18 5.00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184" y="4034358"/>
            <a:ext cx="4057650" cy="280035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947333" y="5841009"/>
            <a:ext cx="2783411" cy="92333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example </a:t>
            </a:r>
            <a:r>
              <a:rPr lang="ja-JP" altLang="en-US" dirty="0"/>
              <a:t>ファイルだと</a:t>
            </a:r>
            <a:r>
              <a:rPr lang="en-US" altLang="ja-JP" dirty="0"/>
              <a:t>K</a:t>
            </a:r>
            <a:r>
              <a:rPr lang="ja-JP" altLang="en-US" dirty="0"/>
              <a:t>点が良くないので、</a:t>
            </a:r>
            <a:endParaRPr lang="en-US" altLang="ja-JP" dirty="0"/>
          </a:p>
          <a:p>
            <a:r>
              <a:rPr kumimoji="1" lang="ja-JP" altLang="en-US" dirty="0"/>
              <a:t>取り直す。</a:t>
            </a:r>
          </a:p>
        </p:txBody>
      </p:sp>
    </p:spTree>
    <p:extLst>
      <p:ext uri="{BB962C8B-B14F-4D97-AF65-F5344CB8AC3E}">
        <p14:creationId xmlns:p14="http://schemas.microsoft.com/office/powerpoint/2010/main" val="1168958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/>
              <a:t>PW</a:t>
            </a:r>
            <a:r>
              <a:rPr lang="ja-JP" altLang="en-US" dirty="0"/>
              <a:t>の</a:t>
            </a:r>
            <a:r>
              <a:rPr lang="en-US" altLang="ja-JP" dirty="0"/>
              <a:t>example</a:t>
            </a:r>
            <a:r>
              <a:rPr lang="ja-JP" altLang="en-US" dirty="0"/>
              <a:t>の実行（８）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3"/>
            <a:ext cx="8229600" cy="6096037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ja-JP" sz="2000" dirty="0" err="1"/>
              <a:t>XCrySDen</a:t>
            </a:r>
            <a:r>
              <a:rPr lang="en-US" altLang="ja-JP" sz="2000" dirty="0"/>
              <a:t> </a:t>
            </a:r>
            <a:r>
              <a:rPr lang="ja-JP" altLang="en-US" sz="2000" dirty="0"/>
              <a:t>で</a:t>
            </a:r>
            <a:r>
              <a:rPr lang="en-US" altLang="ja-JP" sz="2000" dirty="0"/>
              <a:t>K</a:t>
            </a:r>
            <a:r>
              <a:rPr lang="ja-JP" altLang="en-US" sz="2000" dirty="0"/>
              <a:t>点を作成する。</a:t>
            </a:r>
            <a:br>
              <a:rPr lang="en-US" altLang="ja-JP" sz="2000" dirty="0"/>
            </a:br>
            <a:r>
              <a:rPr lang="ja-JP" altLang="en-US" sz="2000"/>
              <a:t>　</a:t>
            </a:r>
            <a:r>
              <a:rPr lang="en-US" altLang="ja-JP" sz="2000" dirty="0">
                <a:solidFill>
                  <a:srgbClr val="000000"/>
                </a:solidFill>
              </a:rPr>
              <a:t>$ </a:t>
            </a:r>
            <a:r>
              <a:rPr lang="en-US" altLang="ja-JP" sz="2000" dirty="0" err="1">
                <a:solidFill>
                  <a:srgbClr val="000000"/>
                </a:solidFill>
              </a:rPr>
              <a:t>xcrysden</a:t>
            </a:r>
            <a:r>
              <a:rPr lang="en-US" altLang="ja-JP" sz="2000" dirty="0">
                <a:solidFill>
                  <a:srgbClr val="000000"/>
                </a:solidFill>
              </a:rPr>
              <a:t> --</a:t>
            </a:r>
            <a:r>
              <a:rPr lang="en-US" altLang="ja-JP" sz="2000" dirty="0" err="1">
                <a:solidFill>
                  <a:srgbClr val="000000"/>
                </a:solidFill>
              </a:rPr>
              <a:t>pwi</a:t>
            </a:r>
            <a:r>
              <a:rPr lang="en-US" altLang="ja-JP" sz="2000" dirty="0">
                <a:solidFill>
                  <a:srgbClr val="000000"/>
                </a:solidFill>
              </a:rPr>
              <a:t> </a:t>
            </a:r>
            <a:r>
              <a:rPr lang="en-US" altLang="ja-JP" sz="2000" dirty="0" err="1">
                <a:solidFill>
                  <a:srgbClr val="000000"/>
                </a:solidFill>
              </a:rPr>
              <a:t>al.scf.cg.in</a:t>
            </a:r>
            <a:br>
              <a:rPr lang="en-US" altLang="ja-JP" sz="2000" dirty="0">
                <a:solidFill>
                  <a:srgbClr val="000000"/>
                </a:solidFill>
              </a:rPr>
            </a:br>
            <a:endParaRPr lang="en-US" altLang="en-US" sz="2000" dirty="0">
              <a:solidFill>
                <a:srgbClr val="7F7F7F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43</a:t>
            </a:fld>
            <a:endParaRPr kumimoji="1" lang="ja-JP" altLang="en-US"/>
          </a:p>
        </p:txBody>
      </p:sp>
      <p:pic>
        <p:nvPicPr>
          <p:cNvPr id="4" name="図 3" descr="スクリーンショット 2018-03-18 7.18.1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50"/>
          <a:stretch/>
        </p:blipFill>
        <p:spPr>
          <a:xfrm>
            <a:off x="931324" y="1533086"/>
            <a:ext cx="6985254" cy="5212039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725836" y="1825238"/>
            <a:ext cx="556431" cy="320400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725836" y="2621105"/>
            <a:ext cx="1318431" cy="320400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316133" y="1383830"/>
            <a:ext cx="52493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①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128932" y="2579390"/>
            <a:ext cx="52493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②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146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スクリーンショット 2018-03-18 7.18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404"/>
            <a:ext cx="9144000" cy="534494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/>
              <a:t>PW</a:t>
            </a:r>
            <a:r>
              <a:rPr lang="ja-JP" altLang="en-US" dirty="0"/>
              <a:t>の</a:t>
            </a:r>
            <a:r>
              <a:rPr lang="en-US" altLang="ja-JP" dirty="0"/>
              <a:t>example</a:t>
            </a:r>
            <a:r>
              <a:rPr lang="ja-JP" altLang="en-US" dirty="0"/>
              <a:t>の実行（９）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44</a:t>
            </a:fld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235704" y="5968218"/>
            <a:ext cx="708830" cy="320400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77824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8-03-18 7.10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56442"/>
            <a:ext cx="6431280" cy="4953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/>
              <a:t>PW</a:t>
            </a:r>
            <a:r>
              <a:rPr lang="ja-JP" altLang="en-US" dirty="0"/>
              <a:t>の</a:t>
            </a:r>
            <a:r>
              <a:rPr lang="en-US" altLang="ja-JP" dirty="0"/>
              <a:t>example</a:t>
            </a:r>
            <a:r>
              <a:rPr lang="ja-JP" altLang="en-US" dirty="0"/>
              <a:t>の実行（１０）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45</a:t>
            </a:fld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893732" y="2199885"/>
            <a:ext cx="1930400" cy="678782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130797" y="5486984"/>
            <a:ext cx="524935" cy="339391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69999" y="2166018"/>
            <a:ext cx="3014134" cy="2575315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69999" y="1519688"/>
            <a:ext cx="223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図の中の点をクリックしてパスを決める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023947" y="924175"/>
            <a:ext cx="14596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絵を見ながら、</a:t>
            </a:r>
            <a:r>
              <a:rPr kumimoji="1" lang="en-US" altLang="ja-JP" sz="2000" dirty="0"/>
              <a:t>K</a:t>
            </a:r>
            <a:r>
              <a:rPr kumimoji="1" lang="ja-JP" altLang="en-US" sz="2000" dirty="0"/>
              <a:t>点パスを決めることができる。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09599" y="6096000"/>
            <a:ext cx="6722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パス：Γ点（</a:t>
            </a:r>
            <a:r>
              <a:rPr kumimoji="1" lang="en-US" altLang="ja-JP" sz="2000" dirty="0"/>
              <a:t>0, 0, 0</a:t>
            </a:r>
            <a:r>
              <a:rPr lang="ja-JP" altLang="en-US" sz="2000" dirty="0"/>
              <a:t>）</a:t>
            </a:r>
            <a:r>
              <a:rPr lang="ja-JP" altLang="en-US" sz="2000" dirty="0">
                <a:sym typeface="Wingdings"/>
              </a:rPr>
              <a:t></a:t>
            </a:r>
            <a:r>
              <a:rPr lang="en-US" altLang="ja-JP" sz="2000" dirty="0">
                <a:sym typeface="Wingdings"/>
              </a:rPr>
              <a:t>X</a:t>
            </a:r>
            <a:r>
              <a:rPr lang="ja-JP" altLang="en-US" sz="2000" dirty="0">
                <a:sym typeface="Wingdings"/>
              </a:rPr>
              <a:t>点（</a:t>
            </a:r>
            <a:r>
              <a:rPr lang="en-US" altLang="ja-JP" sz="2000" dirty="0">
                <a:sym typeface="Wingdings"/>
              </a:rPr>
              <a:t>0.5, 0.5, 0.0</a:t>
            </a:r>
            <a:r>
              <a:rPr lang="ja-JP" altLang="en-US" sz="2000" dirty="0">
                <a:sym typeface="Wingdings"/>
              </a:rPr>
              <a:t>）</a:t>
            </a:r>
            <a:r>
              <a:rPr lang="en-US" altLang="ja-JP" sz="2000" dirty="0">
                <a:sym typeface="Wingdings"/>
              </a:rPr>
              <a:t>W</a:t>
            </a:r>
            <a:r>
              <a:rPr lang="ja-JP" altLang="en-US" sz="2000" dirty="0">
                <a:sym typeface="Wingdings"/>
              </a:rPr>
              <a:t>点（</a:t>
            </a:r>
            <a:r>
              <a:rPr lang="en-US" altLang="ja-JP" sz="2000" dirty="0">
                <a:sym typeface="Wingdings"/>
              </a:rPr>
              <a:t>0.5, 0.75, 0.25</a:t>
            </a:r>
            <a:r>
              <a:rPr lang="ja-JP" altLang="en-US" sz="2000" dirty="0">
                <a:sym typeface="Wingdings"/>
              </a:rPr>
              <a:t>）</a:t>
            </a:r>
            <a:r>
              <a:rPr lang="en-US" altLang="ja-JP" sz="2000" dirty="0">
                <a:sym typeface="Wingdings"/>
              </a:rPr>
              <a:t> </a:t>
            </a:r>
            <a:r>
              <a:rPr lang="ja-JP" altLang="en-US" sz="2000" dirty="0">
                <a:sym typeface="Wingdings"/>
              </a:rPr>
              <a:t></a:t>
            </a:r>
            <a:r>
              <a:rPr lang="en-US" altLang="ja-JP" sz="2000" dirty="0">
                <a:sym typeface="Wingdings"/>
              </a:rPr>
              <a:t>L</a:t>
            </a:r>
            <a:r>
              <a:rPr lang="ja-JP" altLang="en-US" sz="2000" dirty="0">
                <a:sym typeface="Wingdings"/>
              </a:rPr>
              <a:t>点（</a:t>
            </a:r>
            <a:r>
              <a:rPr lang="en-US" altLang="ja-JP" sz="2000" dirty="0">
                <a:sym typeface="Wingdings"/>
              </a:rPr>
              <a:t>0, 0.5, 0</a:t>
            </a:r>
            <a:r>
              <a:rPr lang="ja-JP" altLang="en-US" sz="2000" dirty="0">
                <a:sym typeface="Wingdings"/>
              </a:rPr>
              <a:t>）</a:t>
            </a:r>
            <a:r>
              <a:rPr lang="en-US" altLang="ja-JP" sz="2000" dirty="0">
                <a:sym typeface="Wingdings"/>
              </a:rPr>
              <a:t> </a:t>
            </a:r>
            <a:endParaRPr lang="en-US" altLang="en-US" sz="20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94265" y="4824401"/>
            <a:ext cx="2404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fcc</a:t>
            </a:r>
            <a:r>
              <a:rPr kumimoji="1" lang="ja-JP" altLang="en-US" dirty="0"/>
              <a:t>の</a:t>
            </a:r>
            <a:r>
              <a:rPr lang="ja-JP" altLang="en-US" dirty="0"/>
              <a:t>ブリルアンゾーン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3021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スクリーンショット 2018-03-18 7.11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2" y="829717"/>
            <a:ext cx="5712333" cy="603275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/>
              <a:t>PW</a:t>
            </a:r>
            <a:r>
              <a:rPr lang="ja-JP" altLang="en-US" dirty="0"/>
              <a:t>の</a:t>
            </a:r>
            <a:r>
              <a:rPr lang="en-US" altLang="ja-JP" dirty="0"/>
              <a:t>example</a:t>
            </a:r>
            <a:r>
              <a:rPr lang="ja-JP" altLang="en-US" dirty="0"/>
              <a:t>の実行（１１）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46</a:t>
            </a:fld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979330" y="5147593"/>
            <a:ext cx="524935" cy="339391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386665" y="3368143"/>
            <a:ext cx="2269067" cy="407989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221272" y="2968033"/>
            <a:ext cx="52493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①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22797" y="5086874"/>
            <a:ext cx="52493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②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909732" y="3129801"/>
            <a:ext cx="2235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全</a:t>
            </a:r>
            <a:r>
              <a:rPr lang="ja-JP" altLang="ja-JP" dirty="0">
                <a:solidFill>
                  <a:srgbClr val="FF0000"/>
                </a:solidFill>
              </a:rPr>
              <a:t>K</a:t>
            </a:r>
            <a:r>
              <a:rPr lang="ja-JP" altLang="en-US" dirty="0">
                <a:solidFill>
                  <a:srgbClr val="FF0000"/>
                </a:solidFill>
              </a:rPr>
              <a:t>点（分点）の数を入力（この場合は</a:t>
            </a:r>
            <a:r>
              <a:rPr lang="en-US" altLang="ja-JP" b="1" dirty="0">
                <a:solidFill>
                  <a:srgbClr val="FF0000"/>
                </a:solidFill>
              </a:rPr>
              <a:t>40</a:t>
            </a:r>
            <a:r>
              <a:rPr lang="ja-JP" altLang="en-US" dirty="0">
                <a:solidFill>
                  <a:srgbClr val="FF0000"/>
                </a:solidFill>
              </a:rPr>
              <a:t>）を入力する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1528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8-03-18 8.00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5" y="857251"/>
            <a:ext cx="5600700" cy="33655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/>
              <a:t>PW</a:t>
            </a:r>
            <a:r>
              <a:rPr lang="ja-JP" altLang="en-US" dirty="0"/>
              <a:t>の</a:t>
            </a:r>
            <a:r>
              <a:rPr lang="en-US" altLang="ja-JP" dirty="0"/>
              <a:t>example</a:t>
            </a:r>
            <a:r>
              <a:rPr lang="ja-JP" altLang="en-US" dirty="0"/>
              <a:t>の実行（１２）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47</a:t>
            </a:fld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286930" y="3832636"/>
            <a:ext cx="3335867" cy="339391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86930" y="3488268"/>
            <a:ext cx="829737" cy="269341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662473" y="3883435"/>
            <a:ext cx="52493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①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116667" y="3288213"/>
            <a:ext cx="52493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②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185330" y="2582147"/>
            <a:ext cx="223520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ファイル名（</a:t>
            </a:r>
            <a:r>
              <a:rPr kumimoji="1" lang="en-US" altLang="ja-JP" dirty="0" err="1">
                <a:solidFill>
                  <a:srgbClr val="FF0000"/>
                </a:solidFill>
              </a:rPr>
              <a:t>al.pwscf</a:t>
            </a:r>
            <a:r>
              <a:rPr kumimoji="1" lang="ja-JP" altLang="en-US" dirty="0">
                <a:solidFill>
                  <a:srgbClr val="FF0000"/>
                </a:solidFill>
              </a:rPr>
              <a:t>）を入力する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4690531" y="3488268"/>
            <a:ext cx="965202" cy="269341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176279" y="3088158"/>
            <a:ext cx="52493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solidFill>
                  <a:srgbClr val="FF0000"/>
                </a:solidFill>
              </a:rPr>
              <a:t>③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4" name="図 3" descr="スクリーンショット 2018-03-18 8.01.1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99"/>
          <a:stretch/>
        </p:blipFill>
        <p:spPr>
          <a:xfrm>
            <a:off x="33881" y="4504249"/>
            <a:ext cx="5897372" cy="215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026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/>
              <a:t>PW</a:t>
            </a:r>
            <a:r>
              <a:rPr lang="ja-JP" altLang="en-US" dirty="0"/>
              <a:t>の</a:t>
            </a:r>
            <a:r>
              <a:rPr lang="en-US" altLang="ja-JP" dirty="0"/>
              <a:t>example</a:t>
            </a:r>
            <a:r>
              <a:rPr lang="ja-JP" altLang="en-US" dirty="0"/>
              <a:t>の実行（１３）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3"/>
            <a:ext cx="8500534" cy="6096037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ja-JP" sz="2000" dirty="0"/>
              <a:t>al.band2.cg.in </a:t>
            </a:r>
            <a:r>
              <a:rPr lang="ja-JP" altLang="en-US" sz="2000" dirty="0"/>
              <a:t>を作成する。（</a:t>
            </a:r>
            <a:r>
              <a:rPr lang="en-US" altLang="ja-JP" sz="2000" dirty="0" err="1"/>
              <a:t>al.band.cg.in</a:t>
            </a:r>
            <a:r>
              <a:rPr lang="en-US" altLang="ja-JP" sz="2000" dirty="0"/>
              <a:t> </a:t>
            </a:r>
            <a:r>
              <a:rPr lang="ja-JP" altLang="en-US" sz="2000" dirty="0"/>
              <a:t>をコピーして作る</a:t>
            </a:r>
            <a:r>
              <a:rPr lang="ja-JP" altLang="en-US" sz="2000"/>
              <a:t>。）</a:t>
            </a:r>
            <a:br>
              <a:rPr lang="en-US" altLang="ja-JP" sz="2000" dirty="0">
                <a:solidFill>
                  <a:srgbClr val="000000"/>
                </a:solidFill>
              </a:rPr>
            </a:br>
            <a:r>
              <a:rPr lang="ja-JP" altLang="en-US" sz="2000">
                <a:solidFill>
                  <a:srgbClr val="000000"/>
                </a:solidFill>
              </a:rPr>
              <a:t>　</a:t>
            </a:r>
            <a:r>
              <a:rPr lang="en-US" altLang="ja-JP" sz="2000" dirty="0">
                <a:solidFill>
                  <a:srgbClr val="000000"/>
                </a:solidFill>
              </a:rPr>
              <a:t>$ </a:t>
            </a:r>
            <a:r>
              <a:rPr lang="en-US" altLang="ja-JP" sz="2000" dirty="0" err="1">
                <a:solidFill>
                  <a:srgbClr val="000000"/>
                </a:solidFill>
              </a:rPr>
              <a:t>cp</a:t>
            </a:r>
            <a:r>
              <a:rPr lang="en-US" altLang="ja-JP" sz="2000" dirty="0">
                <a:solidFill>
                  <a:srgbClr val="000000"/>
                </a:solidFill>
              </a:rPr>
              <a:t> </a:t>
            </a:r>
            <a:r>
              <a:rPr lang="en-US" altLang="ja-JP" sz="2000" dirty="0" err="1">
                <a:solidFill>
                  <a:srgbClr val="000000"/>
                </a:solidFill>
              </a:rPr>
              <a:t>al.band.cg.in</a:t>
            </a:r>
            <a:r>
              <a:rPr lang="de-DE" altLang="ja-JP" sz="2000" dirty="0">
                <a:solidFill>
                  <a:srgbClr val="000000"/>
                </a:solidFill>
              </a:rPr>
              <a:t> al.</a:t>
            </a:r>
            <a:r>
              <a:rPr lang="en-US" altLang="ja-JP" sz="2000" dirty="0">
                <a:solidFill>
                  <a:srgbClr val="000000"/>
                </a:solidFill>
              </a:rPr>
              <a:t>band2</a:t>
            </a:r>
            <a:r>
              <a:rPr lang="de-DE" altLang="ja-JP" sz="2000" dirty="0">
                <a:solidFill>
                  <a:srgbClr val="000000"/>
                </a:solidFill>
              </a:rPr>
              <a:t>.</a:t>
            </a:r>
            <a:r>
              <a:rPr lang="de-DE" altLang="ja-JP" sz="2000" dirty="0" err="1">
                <a:solidFill>
                  <a:srgbClr val="000000"/>
                </a:solidFill>
              </a:rPr>
              <a:t>cg.in</a:t>
            </a:r>
            <a:br>
              <a:rPr lang="de-DE" altLang="ja-JP" sz="2000" dirty="0">
                <a:solidFill>
                  <a:srgbClr val="000000"/>
                </a:solidFill>
              </a:rPr>
            </a:br>
            <a:r>
              <a:rPr lang="de-DE" altLang="ja-JP" sz="2000" dirty="0">
                <a:solidFill>
                  <a:srgbClr val="000000"/>
                </a:solidFill>
              </a:rPr>
              <a:t>al.</a:t>
            </a:r>
            <a:r>
              <a:rPr lang="en-US" altLang="ja-JP" sz="2000" dirty="0">
                <a:solidFill>
                  <a:srgbClr val="000000"/>
                </a:solidFill>
              </a:rPr>
              <a:t>band2</a:t>
            </a:r>
            <a:r>
              <a:rPr lang="de-DE" altLang="ja-JP" sz="2000" dirty="0">
                <a:solidFill>
                  <a:srgbClr val="000000"/>
                </a:solidFill>
              </a:rPr>
              <a:t>.</a:t>
            </a:r>
            <a:r>
              <a:rPr lang="de-DE" altLang="ja-JP" sz="2000" dirty="0" err="1">
                <a:solidFill>
                  <a:srgbClr val="000000"/>
                </a:solidFill>
              </a:rPr>
              <a:t>cg.in</a:t>
            </a:r>
            <a:r>
              <a:rPr lang="de-DE" altLang="ja-JP" sz="2000" dirty="0">
                <a:solidFill>
                  <a:srgbClr val="000000"/>
                </a:solidFill>
              </a:rPr>
              <a:t> </a:t>
            </a:r>
            <a:r>
              <a:rPr lang="ja-JP" altLang="en-US" sz="2000">
                <a:solidFill>
                  <a:srgbClr val="000000"/>
                </a:solidFill>
              </a:rPr>
              <a:t>の</a:t>
            </a:r>
            <a:r>
              <a:rPr lang="en-US" altLang="ja-JP" sz="2000" dirty="0">
                <a:solidFill>
                  <a:srgbClr val="000000"/>
                </a:solidFill>
              </a:rPr>
              <a:t> </a:t>
            </a:r>
            <a:r>
              <a:rPr lang="de-DE" altLang="ja-JP" sz="2000" dirty="0">
                <a:solidFill>
                  <a:srgbClr val="000000"/>
                </a:solidFill>
              </a:rPr>
              <a:t>K_POINTS </a:t>
            </a:r>
            <a:r>
              <a:rPr lang="ja-JP" altLang="en-US" sz="2000" dirty="0">
                <a:solidFill>
                  <a:srgbClr val="000000"/>
                </a:solidFill>
              </a:rPr>
              <a:t>を</a:t>
            </a:r>
            <a:r>
              <a:rPr lang="en-US" altLang="ja-JP" sz="2000" dirty="0">
                <a:solidFill>
                  <a:srgbClr val="000000"/>
                </a:solidFill>
              </a:rPr>
              <a:t> </a:t>
            </a:r>
            <a:r>
              <a:rPr lang="en-US" altLang="ja-JP" sz="2000" dirty="0" err="1">
                <a:solidFill>
                  <a:srgbClr val="000000"/>
                </a:solidFill>
              </a:rPr>
              <a:t>al.pwscf</a:t>
            </a:r>
            <a:r>
              <a:rPr lang="en-US" altLang="ja-JP" sz="2000" dirty="0">
                <a:solidFill>
                  <a:srgbClr val="000000"/>
                </a:solidFill>
              </a:rPr>
              <a:t> </a:t>
            </a:r>
            <a:r>
              <a:rPr lang="ja-JP" altLang="en-US" sz="2000">
                <a:solidFill>
                  <a:srgbClr val="000000"/>
                </a:solidFill>
              </a:rPr>
              <a:t>の</a:t>
            </a:r>
            <a:r>
              <a:rPr lang="en-US" altLang="ja-JP" sz="2000" dirty="0">
                <a:solidFill>
                  <a:srgbClr val="000000"/>
                </a:solidFill>
              </a:rPr>
              <a:t>  K_POINTS </a:t>
            </a:r>
            <a:r>
              <a:rPr lang="ja-JP" altLang="en-US" sz="2000" dirty="0">
                <a:solidFill>
                  <a:srgbClr val="000000"/>
                </a:solidFill>
              </a:rPr>
              <a:t>の内容に差し替える</a:t>
            </a:r>
            <a:br>
              <a:rPr lang="en-US" altLang="ja-JP" sz="2000" dirty="0">
                <a:solidFill>
                  <a:srgbClr val="000000"/>
                </a:solidFill>
              </a:rPr>
            </a:br>
            <a:r>
              <a:rPr lang="ja-JP" altLang="en-US" sz="2000">
                <a:solidFill>
                  <a:srgbClr val="000000"/>
                </a:solidFill>
              </a:rPr>
              <a:t>　</a:t>
            </a:r>
            <a:r>
              <a:rPr lang="en-US" altLang="ja-JP" sz="2000" dirty="0">
                <a:solidFill>
                  <a:srgbClr val="000000"/>
                </a:solidFill>
              </a:rPr>
              <a:t>$ emacs al.band2.cg.in</a:t>
            </a:r>
            <a:br>
              <a:rPr lang="en-US" altLang="ja-JP" sz="2000" dirty="0">
                <a:solidFill>
                  <a:srgbClr val="000000"/>
                </a:solidFill>
              </a:rPr>
            </a:br>
            <a:r>
              <a:rPr lang="de-DE" altLang="ja-JP" sz="2000" dirty="0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lang="de-DE" altLang="ja-JP" sz="2000" dirty="0" err="1">
                <a:solidFill>
                  <a:schemeClr val="bg1">
                    <a:lumMod val="50000"/>
                  </a:schemeClr>
                </a:solidFill>
              </a:rPr>
              <a:t>control</a:t>
            </a:r>
            <a:br>
              <a:rPr lang="de-DE" altLang="ja-JP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altLang="ja-JP" sz="2000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de-DE" altLang="ja-JP" sz="2000" dirty="0" err="1">
                <a:solidFill>
                  <a:schemeClr val="bg1">
                    <a:lumMod val="50000"/>
                  </a:schemeClr>
                </a:solidFill>
              </a:rPr>
              <a:t>calculation</a:t>
            </a:r>
            <a:r>
              <a:rPr lang="de-DE" altLang="ja-JP" sz="2000" dirty="0">
                <a:solidFill>
                  <a:schemeClr val="bg1">
                    <a:lumMod val="50000"/>
                  </a:schemeClr>
                </a:solidFill>
              </a:rPr>
              <a:t>=‘</a:t>
            </a:r>
            <a:r>
              <a:rPr lang="de-DE" altLang="ja-JP" sz="2000" dirty="0" err="1">
                <a:solidFill>
                  <a:schemeClr val="bg1">
                    <a:lumMod val="50000"/>
                  </a:schemeClr>
                </a:solidFill>
              </a:rPr>
              <a:t>bands</a:t>
            </a:r>
            <a:r>
              <a:rPr lang="de-DE" altLang="ja-JP" sz="2000" dirty="0">
                <a:solidFill>
                  <a:schemeClr val="bg1">
                    <a:lumMod val="50000"/>
                  </a:schemeClr>
                </a:solidFill>
              </a:rPr>
              <a:t>‘ </a:t>
            </a:r>
            <a:b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is-IS" altLang="ja-JP" sz="2000" dirty="0">
                <a:solidFill>
                  <a:srgbClr val="7F7F7F"/>
                </a:solidFill>
              </a:rPr>
              <a:t>…</a:t>
            </a:r>
            <a:br>
              <a:rPr lang="en-US" altLang="en-US" sz="2000" dirty="0">
                <a:solidFill>
                  <a:srgbClr val="7F7F7F"/>
                </a:solidFill>
              </a:rPr>
            </a:br>
            <a:r>
              <a:rPr lang="de-DE" altLang="en-US" sz="2000" dirty="0">
                <a:solidFill>
                  <a:srgbClr val="7F7F7F"/>
                </a:solidFill>
              </a:rPr>
              <a:t>ATOMIC_POSITIONS</a:t>
            </a:r>
            <a:br>
              <a:rPr lang="de-DE" altLang="en-US" sz="2000" dirty="0">
                <a:solidFill>
                  <a:srgbClr val="7F7F7F"/>
                </a:solidFill>
              </a:rPr>
            </a:br>
            <a:r>
              <a:rPr lang="de-DE" altLang="en-US" sz="2000" dirty="0">
                <a:solidFill>
                  <a:srgbClr val="7F7F7F"/>
                </a:solidFill>
              </a:rPr>
              <a:t> Al 0.00 0.00 0.00</a:t>
            </a:r>
            <a:br>
              <a:rPr lang="de-DE" altLang="en-US" sz="2000" dirty="0">
                <a:solidFill>
                  <a:srgbClr val="7F7F7F"/>
                </a:solidFill>
              </a:rPr>
            </a:br>
            <a:r>
              <a:rPr lang="de-DE" altLang="en-US" sz="2000" dirty="0">
                <a:solidFill>
                  <a:srgbClr val="FF0000"/>
                </a:solidFill>
              </a:rPr>
              <a:t>K_POINTS </a:t>
            </a:r>
            <a:r>
              <a:rPr lang="de-DE" altLang="en-US" sz="2000" dirty="0" err="1">
                <a:solidFill>
                  <a:srgbClr val="FF0000"/>
                </a:solidFill>
              </a:rPr>
              <a:t>crystal</a:t>
            </a:r>
            <a:br>
              <a:rPr lang="de-DE" altLang="en-US" sz="2000" dirty="0">
                <a:solidFill>
                  <a:srgbClr val="FF0000"/>
                </a:solidFill>
              </a:rPr>
            </a:br>
            <a:r>
              <a:rPr lang="de-DE" altLang="en-US" sz="2000" dirty="0">
                <a:solidFill>
                  <a:srgbClr val="FF0000"/>
                </a:solidFill>
              </a:rPr>
              <a:t>          40</a:t>
            </a:r>
            <a:br>
              <a:rPr lang="de-DE" altLang="en-US" sz="2000" dirty="0">
                <a:solidFill>
                  <a:srgbClr val="FF0000"/>
                </a:solidFill>
              </a:rPr>
            </a:br>
            <a:r>
              <a:rPr lang="de-DE" altLang="en-US" sz="2000" dirty="0">
                <a:solidFill>
                  <a:srgbClr val="FF0000"/>
                </a:solidFill>
              </a:rPr>
              <a:t>        0.0000000000    0.0000000000    0.0000000000    1.0</a:t>
            </a:r>
            <a:br>
              <a:rPr lang="en-US" altLang="en-US" sz="2000" dirty="0">
                <a:solidFill>
                  <a:srgbClr val="FF0000"/>
                </a:solidFill>
              </a:rPr>
            </a:br>
            <a:r>
              <a:rPr lang="is-IS" altLang="ja-JP" sz="2000" dirty="0">
                <a:solidFill>
                  <a:srgbClr val="7F7F7F"/>
                </a:solidFill>
              </a:rPr>
              <a:t>…</a:t>
            </a:r>
            <a:br>
              <a:rPr lang="en-US" altLang="en-US" sz="2000" dirty="0">
                <a:solidFill>
                  <a:srgbClr val="7F7F7F"/>
                </a:solidFill>
              </a:rPr>
            </a:br>
            <a:r>
              <a:rPr lang="ja-JP" altLang="en-US" sz="2000">
                <a:solidFill>
                  <a:srgbClr val="7F7F7F"/>
                </a:solidFill>
              </a:rPr>
              <a:t>　</a:t>
            </a:r>
            <a:r>
              <a:rPr lang="en-US" altLang="ja-JP" sz="2000" dirty="0"/>
              <a:t>$ </a:t>
            </a:r>
            <a:r>
              <a:rPr lang="en-US" altLang="en-US" sz="2000" dirty="0" err="1"/>
              <a:t>pw.x</a:t>
            </a:r>
            <a:r>
              <a:rPr lang="en-US" altLang="en-US" sz="2000" dirty="0"/>
              <a:t> &lt; al.band</a:t>
            </a:r>
            <a:r>
              <a:rPr lang="en-US" altLang="ja-JP" sz="2000" dirty="0"/>
              <a:t>2</a:t>
            </a:r>
            <a:r>
              <a:rPr lang="en-US" altLang="en-US" sz="2000" dirty="0"/>
              <a:t>.cg.in </a:t>
            </a:r>
            <a:br>
              <a:rPr lang="en-US" altLang="en-US" sz="2000" dirty="0"/>
            </a:br>
            <a:r>
              <a:rPr lang="ja-JP" altLang="en-US" sz="2000"/>
              <a:t>　</a:t>
            </a:r>
            <a:r>
              <a:rPr lang="en-US" altLang="en-US" sz="2000" dirty="0"/>
              <a:t>$ ﻿</a:t>
            </a:r>
            <a:r>
              <a:rPr lang="en-US" altLang="en-US" sz="2000" dirty="0" err="1"/>
              <a:t>bands.x</a:t>
            </a:r>
            <a:r>
              <a:rPr lang="en-US" altLang="en-US" sz="2000" dirty="0"/>
              <a:t> &lt; </a:t>
            </a:r>
            <a:r>
              <a:rPr lang="en-US" altLang="en-US" sz="2000" dirty="0" err="1"/>
              <a:t>al.band_out.cg.in</a:t>
            </a:r>
            <a:br>
              <a:rPr lang="en-US" altLang="ja-JP" sz="2000" dirty="0"/>
            </a:br>
            <a:r>
              <a:rPr lang="en-US" altLang="ja-JP" sz="2000" dirty="0" err="1"/>
              <a:t>al.band.gnu</a:t>
            </a:r>
            <a:r>
              <a:rPr lang="ja-JP" altLang="en-US" sz="2000" dirty="0"/>
              <a:t> ファイルなどが出来る。</a:t>
            </a:r>
            <a:br>
              <a:rPr lang="en-US" altLang="ja-JP" sz="2000" dirty="0"/>
            </a:br>
            <a:r>
              <a:rPr lang="ja-JP" altLang="en-US" sz="2000"/>
              <a:t>　</a:t>
            </a:r>
            <a:r>
              <a:rPr lang="en-US" altLang="ja-JP" sz="2000" dirty="0"/>
              <a:t>$</a:t>
            </a:r>
            <a:r>
              <a:rPr lang="ja-JP" altLang="en-US" sz="2000"/>
              <a:t> </a:t>
            </a:r>
            <a:r>
              <a:rPr lang="en-US" altLang="ja-JP" sz="2000" dirty="0" err="1"/>
              <a:t>gnuplot</a:t>
            </a:r>
            <a:br>
              <a:rPr lang="en-US" altLang="ja-JP" sz="2000" dirty="0"/>
            </a:br>
            <a:r>
              <a:rPr lang="en-US" altLang="ja-JP" sz="2000" dirty="0" err="1"/>
              <a:t>gnuplot</a:t>
            </a:r>
            <a:r>
              <a:rPr lang="en-US" altLang="ja-JP" sz="2000" dirty="0"/>
              <a:t>&gt; plot "</a:t>
            </a:r>
            <a:r>
              <a:rPr lang="en-US" altLang="ja-JP" sz="2000" dirty="0" err="1"/>
              <a:t>al.band.gnu</a:t>
            </a:r>
            <a:r>
              <a:rPr lang="en-US" altLang="ja-JP" sz="2000" dirty="0"/>
              <a:t>" w l</a:t>
            </a:r>
            <a:endParaRPr lang="en-US" altLang="en-US" sz="200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48</a:t>
            </a:fld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146801" y="1819271"/>
            <a:ext cx="2810933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altLang="ja-JP" dirty="0"/>
              <a:t>K_POINTS </a:t>
            </a:r>
            <a:r>
              <a:rPr lang="en-US" altLang="ja-JP" dirty="0" err="1"/>
              <a:t>tpiba_b</a:t>
            </a:r>
            <a:endParaRPr lang="pl-PL" altLang="ja-JP" dirty="0"/>
          </a:p>
          <a:p>
            <a:r>
              <a:rPr lang="pl-PL" altLang="ja-JP" dirty="0" err="1"/>
              <a:t>or</a:t>
            </a:r>
            <a:endParaRPr lang="pl-PL" altLang="ja-JP" dirty="0"/>
          </a:p>
          <a:p>
            <a:r>
              <a:rPr lang="pl-PL" altLang="ja-JP" dirty="0"/>
              <a:t>K_POINTS </a:t>
            </a:r>
            <a:r>
              <a:rPr lang="pl-PL" altLang="ja-JP" dirty="0" err="1"/>
              <a:t>crystal_b</a:t>
            </a:r>
            <a:endParaRPr lang="pl-PL" altLang="ja-JP" dirty="0"/>
          </a:p>
          <a:p>
            <a:r>
              <a:rPr lang="pl-PL" altLang="ja-JP" dirty="0"/>
              <a:t> 4</a:t>
            </a:r>
          </a:p>
          <a:p>
            <a:r>
              <a:rPr lang="pl-PL" altLang="ja-JP" dirty="0"/>
              <a:t>  0.5000  0.5000  0.5000  50</a:t>
            </a:r>
          </a:p>
          <a:p>
            <a:r>
              <a:rPr lang="pl-PL" altLang="ja-JP" dirty="0"/>
              <a:t>  0.0000  0.0000  0.0000  50</a:t>
            </a:r>
          </a:p>
          <a:p>
            <a:r>
              <a:rPr lang="pl-PL" altLang="ja-JP" dirty="0"/>
              <a:t>  0.0000  0.5000 -0.5000  50</a:t>
            </a:r>
          </a:p>
          <a:p>
            <a:r>
              <a:rPr lang="pl-PL" altLang="ja-JP" dirty="0"/>
              <a:t>  0.2500  0.7500 -0.2500  50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588933" y="2489199"/>
            <a:ext cx="1405467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dirty="0"/>
              <a:t>このような指定が一般的</a:t>
            </a:r>
            <a:r>
              <a:rPr lang="ja-JP" altLang="en-US" dirty="0">
                <a:sym typeface="Wingdings"/>
              </a:rPr>
              <a:t>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31087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/>
              <a:t>PW</a:t>
            </a:r>
            <a:r>
              <a:rPr lang="ja-JP" altLang="en-US" dirty="0"/>
              <a:t>の</a:t>
            </a:r>
            <a:r>
              <a:rPr lang="en-US" altLang="ja-JP" dirty="0"/>
              <a:t>example</a:t>
            </a:r>
            <a:r>
              <a:rPr lang="ja-JP" altLang="en-US" dirty="0"/>
              <a:t>の実行（１４）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49</a:t>
            </a:fld>
            <a:endParaRPr kumimoji="1" lang="ja-JP" altLang="en-US"/>
          </a:p>
        </p:txBody>
      </p:sp>
      <p:pic>
        <p:nvPicPr>
          <p:cNvPr id="5" name="図 4" descr="スクリーンショット 2018-03-18 7.50.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2"/>
          <a:stretch/>
        </p:blipFill>
        <p:spPr>
          <a:xfrm>
            <a:off x="254000" y="862541"/>
            <a:ext cx="7292340" cy="503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42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455414" y="1205508"/>
            <a:ext cx="8233172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5" tIns="35715" rIns="35715" bIns="35715" anchor="ctr"/>
          <a:lstStyle/>
          <a:p>
            <a:pPr marL="0" marR="0" lvl="0" indent="0" algn="l" defTabSz="3214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MS PGothic" panose="020B0600070205080204" pitchFamily="34" charset="-128"/>
                <a:ea typeface="MS PGothic" panose="020B0600070205080204" pitchFamily="34" charset="-128"/>
              </a:rPr>
              <a:t>VirtualBox </a:t>
            </a:r>
            <a:r>
              <a:rPr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からの起動方法</a:t>
            </a:r>
            <a:endParaRPr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29" name="Shape 129"/>
          <p:cNvSpPr/>
          <p:nvPr/>
        </p:nvSpPr>
        <p:spPr>
          <a:xfrm>
            <a:off x="-2769" y="6437394"/>
            <a:ext cx="3992299" cy="287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5" tIns="35715" rIns="35715" bIns="35715" anchor="ctr">
            <a:spAutoFit/>
          </a:bodyPr>
          <a:lstStyle>
            <a:lvl1pPr>
              <a:defRPr sz="1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marL="0" marR="0" lvl="0" indent="0" algn="ctr" defTabSz="41073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ヒラギノ角ゴ ProN W3"/>
                <a:ea typeface="ヒラギノ角ゴ ProN W3"/>
                <a:sym typeface="ヒラギノ角ゴ ProN W3"/>
              </a:rPr>
              <a:t>MateriApps, 2013-2017. All rights reserved.</a:t>
            </a:r>
          </a:p>
        </p:txBody>
      </p:sp>
      <p:pic>
        <p:nvPicPr>
          <p:cNvPr id="130" name="cmsi-logo-green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206" y="292889"/>
            <a:ext cx="1036826" cy="34291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1" lang="uk-UA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uk-UA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Shape 128">
            <a:extLst>
              <a:ext uri="{FF2B5EF4-FFF2-40B4-BE49-F238E27FC236}">
                <a16:creationId xmlns:a16="http://schemas.microsoft.com/office/drawing/2014/main" id="{75457DE8-0618-1949-94BF-DDCE567E9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992" y="1348383"/>
            <a:ext cx="8126016" cy="490239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703"/>
              </a:spcBef>
              <a:buClr>
                <a:srgbClr val="FF2600"/>
              </a:buClr>
              <a:buFontTx/>
              <a:buChar char="✓"/>
            </a:pPr>
            <a:r>
              <a:rPr lang="en-US" altLang="ja-JP"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USB </a:t>
            </a:r>
            <a:r>
              <a:rPr lang="ja-JP" altLang="en-US"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メモリのファイルをパソコンに差し込む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endParaRPr lang="en-US" sz="1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>
              <a:spcBef>
                <a:spcPts val="703"/>
              </a:spcBef>
              <a:buClr>
                <a:srgbClr val="FF2600"/>
              </a:buClr>
              <a:buChar char="✓"/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インストーラをダブルクリックして VirtualBox をインストール</a:t>
            </a:r>
          </a:p>
          <a:p>
            <a:pPr lvl="1">
              <a:spcBef>
                <a:spcPts val="703"/>
              </a:spcBef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Windows版: </a:t>
            </a:r>
            <a:r>
              <a:rPr lang="en-US" altLang="ja-JP" sz="1800" dirty="0">
                <a:solidFill>
                  <a:schemeClr val="accent5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VirtualBox-5.2.26-128414-Win.exe</a:t>
            </a:r>
            <a:endParaRPr sz="1800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lvl="1">
              <a:spcBef>
                <a:spcPts val="703"/>
              </a:spcBef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Mac版: </a:t>
            </a:r>
            <a:r>
              <a:rPr lang="en-US" altLang="ja-JP" sz="1800" dirty="0">
                <a:solidFill>
                  <a:schemeClr val="accent5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VirtualBox-5.2.26-128414-OSX.dmg</a:t>
            </a:r>
            <a:endParaRPr sz="1800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lvl="1">
              <a:spcBef>
                <a:spcPts val="703"/>
              </a:spcBef>
            </a:pP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途中の質問には適当に答える</a:t>
            </a:r>
            <a:endParaRPr sz="1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>
              <a:spcBef>
                <a:spcPts val="703"/>
              </a:spcBef>
              <a:buClr>
                <a:srgbClr val="FF2600"/>
              </a:buClr>
              <a:buChar char="✓"/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 MateriApps LIVE! のインポート</a:t>
            </a:r>
          </a:p>
          <a:p>
            <a:pPr lvl="1">
              <a:spcBef>
                <a:spcPts val="703"/>
              </a:spcBef>
            </a:pPr>
            <a:r>
              <a:rPr lang="en-US" altLang="ja-JP" sz="1800" dirty="0">
                <a:solidFill>
                  <a:schemeClr val="accent5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MateriAppsLive-2.2-amd64.ova 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をダブルクリック</a:t>
            </a:r>
            <a:endParaRPr sz="1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lvl="1">
              <a:spcBef>
                <a:spcPts val="703"/>
              </a:spcBef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VirtualBox が起動してインポート画面が開くので、「インポート」ボタンを押す</a:t>
            </a:r>
          </a:p>
          <a:p>
            <a:pPr lvl="1">
              <a:spcBef>
                <a:spcPts val="703"/>
              </a:spcBef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2〜3分かかるが完了するとマネージャーが起動</a:t>
            </a:r>
          </a:p>
          <a:p>
            <a:pPr lvl="1">
              <a:spcBef>
                <a:spcPts val="703"/>
              </a:spcBef>
            </a:pPr>
            <a:endParaRPr sz="1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>
              <a:spcBef>
                <a:spcPts val="703"/>
              </a:spcBef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ホスト (ホストOS) : もともと動いている OS (Windows、Mac OS X など)のこと</a:t>
            </a:r>
          </a:p>
          <a:p>
            <a:pPr>
              <a:spcBef>
                <a:spcPts val="703"/>
              </a:spcBef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仮想マシン (ゲストOS) : VirtualBox の中で動いている OS (= MateriApps LIVE!)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849697" y="3540304"/>
            <a:ext cx="3123791" cy="309801"/>
          </a:xfrm>
          <a:prstGeom prst="rect">
            <a:avLst/>
          </a:prstGeom>
          <a:noFill/>
          <a:ln w="25400" cap="flat">
            <a:solidFill>
              <a:srgbClr val="0000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3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337886497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/>
              <a:t>PW</a:t>
            </a:r>
            <a:r>
              <a:rPr lang="ja-JP" altLang="en-US" dirty="0"/>
              <a:t>の</a:t>
            </a:r>
            <a:r>
              <a:rPr lang="en-US" altLang="ja-JP" dirty="0"/>
              <a:t>example</a:t>
            </a:r>
            <a:r>
              <a:rPr lang="ja-JP" altLang="en-US" dirty="0"/>
              <a:t>の実行（１５）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3"/>
            <a:ext cx="8229600" cy="6096037"/>
          </a:xfrm>
        </p:spPr>
        <p:txBody>
          <a:bodyPr>
            <a:normAutofit/>
          </a:bodyPr>
          <a:lstStyle/>
          <a:p>
            <a:r>
              <a:rPr lang="ja-JP" altLang="en-US" sz="2400"/>
              <a:t>D</a:t>
            </a:r>
            <a:r>
              <a:rPr lang="en-US" altLang="ja-JP" sz="2400" dirty="0" err="1"/>
              <a:t>OS</a:t>
            </a:r>
            <a:r>
              <a:rPr lang="en-US" altLang="en-US" sz="2400" dirty="0" err="1"/>
              <a:t>計算</a:t>
            </a:r>
            <a:r>
              <a:rPr lang="ja-JP" altLang="en-US" sz="2400" dirty="0"/>
              <a:t>：</a:t>
            </a:r>
            <a:r>
              <a:rPr lang="en-US" altLang="ja-JP" sz="2400" dirty="0"/>
              <a:t> Si</a:t>
            </a:r>
            <a:r>
              <a:rPr lang="ja-JP" altLang="en-US" sz="2400" dirty="0"/>
              <a:t>の</a:t>
            </a:r>
            <a:r>
              <a:rPr lang="en-US" altLang="ja-JP" sz="2400" dirty="0"/>
              <a:t>example</a:t>
            </a:r>
            <a:r>
              <a:rPr lang="ja-JP" altLang="en-US" sz="2400" dirty="0"/>
              <a:t>（</a:t>
            </a:r>
            <a:r>
              <a:rPr lang="en-US" altLang="ja-JP" sz="2400" dirty="0" err="1"/>
              <a:t>si.scf.david.in</a:t>
            </a:r>
            <a:r>
              <a:rPr lang="ja-JP" altLang="en-US" sz="2400" dirty="0"/>
              <a:t>）を</a:t>
            </a:r>
            <a:r>
              <a:rPr lang="ja-JP" altLang="en-US" sz="2400"/>
              <a:t>用いる。</a:t>
            </a:r>
            <a:br>
              <a:rPr lang="en-US" altLang="ja-JP" sz="2400" dirty="0"/>
            </a:br>
            <a:r>
              <a:rPr lang="ja-JP" altLang="en-US" sz="2000"/>
              <a:t>まず、</a:t>
            </a:r>
            <a:r>
              <a:rPr lang="en-US" altLang="ja-JP" sz="2000" dirty="0"/>
              <a:t> </a:t>
            </a:r>
            <a:r>
              <a:rPr lang="en-US" altLang="ja-JP" sz="2000" dirty="0" err="1"/>
              <a:t>si.scf.david.in</a:t>
            </a:r>
            <a:r>
              <a:rPr lang="en-US" altLang="ja-JP" sz="2000" dirty="0"/>
              <a:t> </a:t>
            </a:r>
            <a:r>
              <a:rPr lang="ja-JP" altLang="en-US" sz="2000"/>
              <a:t>をそのまま実行する。</a:t>
            </a:r>
            <a:br>
              <a:rPr lang="en-US" altLang="ja-JP" sz="2400" dirty="0"/>
            </a:br>
            <a:r>
              <a:rPr lang="ja-JP" altLang="en-US" sz="1800">
                <a:solidFill>
                  <a:srgbClr val="7F7F7F"/>
                </a:solidFill>
              </a:rPr>
              <a:t>　</a:t>
            </a:r>
            <a:r>
              <a:rPr lang="en-US" altLang="ja-JP" sz="2000" dirty="0"/>
              <a:t>$ </a:t>
            </a:r>
            <a:r>
              <a:rPr lang="en-US" altLang="ja-JP" sz="2000" dirty="0" err="1"/>
              <a:t>pw.x</a:t>
            </a:r>
            <a:r>
              <a:rPr lang="en-US" altLang="ja-JP" sz="2000" dirty="0"/>
              <a:t> &lt; </a:t>
            </a:r>
            <a:r>
              <a:rPr lang="en-US" altLang="ja-JP" sz="2000" dirty="0" err="1"/>
              <a:t>si.scf.david.in</a:t>
            </a:r>
            <a:br>
              <a:rPr lang="en-US" altLang="ja-JP" sz="2000" dirty="0"/>
            </a:br>
            <a:r>
              <a:rPr lang="is-IS" altLang="ja-JP" sz="2000" dirty="0">
                <a:solidFill>
                  <a:schemeClr val="bg1">
                    <a:lumMod val="50000"/>
                  </a:schemeClr>
                </a:solidFill>
              </a:rPr>
              <a:t>…</a:t>
            </a:r>
            <a:b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=------------------------------------------------------------------------------=</a:t>
            </a:r>
            <a:b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   JOB DONE.</a:t>
            </a:r>
            <a:b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=------------------------------------------------------------------------------=</a:t>
            </a:r>
            <a:br>
              <a:rPr lang="en-US" altLang="ja-JP" sz="2000" dirty="0"/>
            </a:br>
            <a:r>
              <a:rPr lang="ja-JP" altLang="en-US" sz="2000" u="sng" dirty="0"/>
              <a:t>次に</a:t>
            </a:r>
            <a:r>
              <a:rPr lang="en-US" altLang="ja-JP" sz="2000" u="sng" dirty="0"/>
              <a:t> </a:t>
            </a:r>
            <a:r>
              <a:rPr lang="en-US" altLang="ja-JP" sz="2000" u="sng" dirty="0" err="1"/>
              <a:t>si.scf.in</a:t>
            </a:r>
            <a:r>
              <a:rPr lang="en-US" altLang="ja-JP" sz="2000" u="sng" dirty="0"/>
              <a:t> </a:t>
            </a:r>
            <a:r>
              <a:rPr lang="ja-JP" altLang="en-US" sz="2000" u="sng" dirty="0"/>
              <a:t>から</a:t>
            </a:r>
            <a:r>
              <a:rPr lang="en-US" altLang="ja-JP" sz="2000" u="sng" dirty="0"/>
              <a:t> </a:t>
            </a:r>
            <a:r>
              <a:rPr lang="en-US" altLang="ja-JP" sz="2000" u="sng" dirty="0" err="1"/>
              <a:t>si.nscf.david.in</a:t>
            </a:r>
            <a:r>
              <a:rPr lang="en-US" altLang="ja-JP" sz="2000" u="sng" dirty="0"/>
              <a:t> </a:t>
            </a:r>
            <a:r>
              <a:rPr lang="ja-JP" altLang="en-US" sz="2000" u="sng" dirty="0"/>
              <a:t>を作成する。</a:t>
            </a:r>
            <a:br>
              <a:rPr lang="en-US" altLang="ja-JP" sz="2000" u="sng" dirty="0"/>
            </a:br>
            <a:r>
              <a:rPr lang="ja-JP" altLang="en-US" sz="2000"/>
              <a:t>　</a:t>
            </a:r>
            <a:r>
              <a:rPr lang="en-US" altLang="ja-JP" sz="2000" dirty="0"/>
              <a:t>$ </a:t>
            </a:r>
            <a:r>
              <a:rPr lang="en-US" altLang="ja-JP" sz="2000" dirty="0" err="1"/>
              <a:t>cp</a:t>
            </a:r>
            <a:r>
              <a:rPr lang="en-US" altLang="ja-JP" sz="2000" dirty="0"/>
              <a:t> </a:t>
            </a:r>
            <a:r>
              <a:rPr lang="en-US" altLang="ja-JP" sz="2000" dirty="0" err="1"/>
              <a:t>si.scf.david.in</a:t>
            </a:r>
            <a:r>
              <a:rPr lang="en-US" altLang="ja-JP" sz="2000" dirty="0"/>
              <a:t> </a:t>
            </a:r>
            <a:r>
              <a:rPr lang="en-US" altLang="ja-JP" sz="2000" dirty="0" err="1"/>
              <a:t>si.nscf.david.in</a:t>
            </a:r>
            <a:endParaRPr lang="en-US" altLang="ja-JP" sz="2000" dirty="0"/>
          </a:p>
          <a:p>
            <a:endParaRPr lang="en-US" altLang="en-US" sz="2000" dirty="0">
              <a:solidFill>
                <a:srgbClr val="7F7F7F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37440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/>
              <a:t>PW</a:t>
            </a:r>
            <a:r>
              <a:rPr lang="ja-JP" altLang="en-US" dirty="0"/>
              <a:t>の</a:t>
            </a:r>
            <a:r>
              <a:rPr lang="en-US" altLang="ja-JP" dirty="0"/>
              <a:t>example</a:t>
            </a:r>
            <a:r>
              <a:rPr lang="ja-JP" altLang="en-US" dirty="0"/>
              <a:t>の実行（１６）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3"/>
            <a:ext cx="8229600" cy="6096037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ja-JP" sz="2000" dirty="0" err="1"/>
              <a:t>si.nscf.david.in</a:t>
            </a:r>
            <a:r>
              <a:rPr lang="en-US" altLang="ja-JP" sz="2000" dirty="0"/>
              <a:t> </a:t>
            </a:r>
            <a:r>
              <a:rPr lang="ja-JP" altLang="en-US" sz="2000" dirty="0"/>
              <a:t>を編集する。</a:t>
            </a:r>
            <a:br>
              <a:rPr lang="en-US" altLang="ja-JP" sz="2000" dirty="0"/>
            </a:br>
            <a:r>
              <a:rPr lang="ja-JP" altLang="en-US" sz="2000"/>
              <a:t>　</a:t>
            </a:r>
            <a:r>
              <a:rPr lang="en-US" altLang="ja-JP" sz="2000" dirty="0"/>
              <a:t>$</a:t>
            </a:r>
            <a:r>
              <a:rPr lang="ja-JP" altLang="en-US" sz="2000"/>
              <a:t> </a:t>
            </a:r>
            <a:r>
              <a:rPr lang="en-US" altLang="ja-JP" sz="2000" dirty="0" err="1"/>
              <a:t>emacs</a:t>
            </a:r>
            <a:r>
              <a:rPr lang="ja-JP" altLang="en-US" sz="2000" dirty="0"/>
              <a:t> </a:t>
            </a:r>
            <a:r>
              <a:rPr lang="en-US" altLang="ja-JP" sz="2000" dirty="0" err="1"/>
              <a:t>si.nscf.david.in</a:t>
            </a:r>
            <a:br>
              <a:rPr lang="en-US" altLang="ja-JP" sz="2000" dirty="0"/>
            </a:br>
            <a:r>
              <a:rPr lang="en-US" altLang="ja-JP" sz="1800" dirty="0">
                <a:solidFill>
                  <a:schemeClr val="bg1">
                    <a:lumMod val="50000"/>
                  </a:schemeClr>
                </a:solidFill>
              </a:rPr>
              <a:t> &amp;control</a:t>
            </a:r>
          </a:p>
          <a:p>
            <a:pPr marL="400050" lvl="1" indent="0">
              <a:buNone/>
            </a:pPr>
            <a:r>
              <a:rPr lang="en-US" altLang="ja-JP" sz="18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  calculation = '</a:t>
            </a:r>
            <a:r>
              <a:rPr lang="en-US" altLang="ja-JP" sz="2000" dirty="0" err="1">
                <a:solidFill>
                  <a:srgbClr val="FF0000"/>
                </a:solidFill>
              </a:rPr>
              <a:t>nscf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'</a:t>
            </a:r>
          </a:p>
          <a:p>
            <a:pPr marL="400050" lvl="1" indent="0">
              <a:buNone/>
            </a:pPr>
            <a:r>
              <a:rPr lang="en-US" altLang="ja-JP" sz="1800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altLang="ja-JP" sz="1800" dirty="0" err="1">
                <a:solidFill>
                  <a:schemeClr val="bg1">
                    <a:lumMod val="50000"/>
                  </a:schemeClr>
                </a:solidFill>
              </a:rPr>
              <a:t>restart_mode</a:t>
            </a:r>
            <a:r>
              <a:rPr lang="en-US" altLang="ja-JP" sz="1800" dirty="0">
                <a:solidFill>
                  <a:schemeClr val="bg1">
                    <a:lumMod val="50000"/>
                  </a:schemeClr>
                </a:solidFill>
              </a:rPr>
              <a:t>='</a:t>
            </a:r>
            <a:r>
              <a:rPr lang="en-US" altLang="ja-JP" sz="1800" dirty="0" err="1">
                <a:solidFill>
                  <a:schemeClr val="bg1">
                    <a:lumMod val="50000"/>
                  </a:schemeClr>
                </a:solidFill>
              </a:rPr>
              <a:t>from_scratch</a:t>
            </a:r>
            <a:r>
              <a:rPr lang="en-US" altLang="ja-JP" sz="1800" dirty="0">
                <a:solidFill>
                  <a:schemeClr val="bg1">
                    <a:lumMod val="50000"/>
                  </a:schemeClr>
                </a:solidFill>
              </a:rPr>
              <a:t>',</a:t>
            </a:r>
          </a:p>
          <a:p>
            <a:pPr marL="400050" lvl="1" indent="0">
              <a:buNone/>
            </a:pPr>
            <a:r>
              <a:rPr lang="en-US" altLang="ja-JP" sz="1800" dirty="0">
                <a:solidFill>
                  <a:schemeClr val="bg1">
                    <a:lumMod val="50000"/>
                  </a:schemeClr>
                </a:solidFill>
              </a:rPr>
              <a:t>    prefix=‘silicon’,</a:t>
            </a:r>
            <a:br>
              <a:rPr lang="en-US" altLang="ja-JP" sz="1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is-IS" altLang="ja-JP" sz="1800" dirty="0">
                <a:solidFill>
                  <a:srgbClr val="7F7F7F"/>
                </a:solidFill>
              </a:rPr>
              <a:t>…</a:t>
            </a:r>
            <a:br>
              <a:rPr lang="en-US" altLang="en-US" sz="1800" dirty="0">
                <a:solidFill>
                  <a:srgbClr val="7F7F7F"/>
                </a:solidFill>
              </a:rPr>
            </a:br>
            <a:r>
              <a:rPr lang="en-US" altLang="en-US" sz="1800" dirty="0">
                <a:solidFill>
                  <a:srgbClr val="7F7F7F"/>
                </a:solidFill>
              </a:rPr>
              <a:t> &amp;system</a:t>
            </a:r>
          </a:p>
          <a:p>
            <a:pPr marL="400050" lvl="1" indent="0">
              <a:buNone/>
            </a:pPr>
            <a:r>
              <a:rPr lang="en-US" altLang="en-US" sz="1800" dirty="0">
                <a:solidFill>
                  <a:srgbClr val="7F7F7F"/>
                </a:solidFill>
              </a:rPr>
              <a:t>    </a:t>
            </a:r>
            <a:r>
              <a:rPr lang="en-US" altLang="en-US" sz="1800" dirty="0" err="1">
                <a:solidFill>
                  <a:srgbClr val="7F7F7F"/>
                </a:solidFill>
              </a:rPr>
              <a:t>ibrav</a:t>
            </a:r>
            <a:r>
              <a:rPr lang="en-US" altLang="en-US" sz="1800" dirty="0">
                <a:solidFill>
                  <a:srgbClr val="7F7F7F"/>
                </a:solidFill>
              </a:rPr>
              <a:t>=  2, </a:t>
            </a:r>
            <a:r>
              <a:rPr lang="en-US" altLang="en-US" sz="1800" dirty="0" err="1">
                <a:solidFill>
                  <a:srgbClr val="7F7F7F"/>
                </a:solidFill>
              </a:rPr>
              <a:t>celldm</a:t>
            </a:r>
            <a:r>
              <a:rPr lang="en-US" altLang="en-US" sz="1800" dirty="0">
                <a:solidFill>
                  <a:srgbClr val="7F7F7F"/>
                </a:solidFill>
              </a:rPr>
              <a:t>(1) =10.20, </a:t>
            </a:r>
            <a:r>
              <a:rPr lang="en-US" altLang="en-US" sz="1800" dirty="0" err="1">
                <a:solidFill>
                  <a:srgbClr val="7F7F7F"/>
                </a:solidFill>
              </a:rPr>
              <a:t>nat</a:t>
            </a:r>
            <a:r>
              <a:rPr lang="en-US" altLang="en-US" sz="1800" dirty="0">
                <a:solidFill>
                  <a:srgbClr val="7F7F7F"/>
                </a:solidFill>
              </a:rPr>
              <a:t>=  2, </a:t>
            </a:r>
            <a:r>
              <a:rPr lang="en-US" altLang="en-US" sz="1800" dirty="0" err="1">
                <a:solidFill>
                  <a:srgbClr val="7F7F7F"/>
                </a:solidFill>
              </a:rPr>
              <a:t>ntyp</a:t>
            </a:r>
            <a:r>
              <a:rPr lang="en-US" altLang="en-US" sz="1800" dirty="0">
                <a:solidFill>
                  <a:srgbClr val="7F7F7F"/>
                </a:solidFill>
              </a:rPr>
              <a:t>= 1,</a:t>
            </a:r>
          </a:p>
          <a:p>
            <a:pPr marL="400050" lvl="1" indent="0">
              <a:buNone/>
            </a:pPr>
            <a:r>
              <a:rPr lang="en-US" altLang="en-US" sz="1800" dirty="0">
                <a:solidFill>
                  <a:srgbClr val="7F7F7F"/>
                </a:solidFill>
              </a:rPr>
              <a:t>    </a:t>
            </a:r>
            <a:r>
              <a:rPr lang="en-US" altLang="en-US" sz="1800" dirty="0" err="1">
                <a:solidFill>
                  <a:srgbClr val="7F7F7F"/>
                </a:solidFill>
              </a:rPr>
              <a:t>ecutwfc</a:t>
            </a:r>
            <a:r>
              <a:rPr lang="en-US" altLang="en-US" sz="1800" dirty="0">
                <a:solidFill>
                  <a:srgbClr val="7F7F7F"/>
                </a:solidFill>
              </a:rPr>
              <a:t>=18.0,</a:t>
            </a:r>
          </a:p>
          <a:p>
            <a:pPr marL="400050" lvl="1" indent="0"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    occupations='tetrahedra',</a:t>
            </a:r>
            <a:br>
              <a:rPr lang="en-US" altLang="en-US" sz="2000" dirty="0">
                <a:solidFill>
                  <a:srgbClr val="FF0000"/>
                </a:solidFill>
              </a:rPr>
            </a:br>
            <a:r>
              <a:rPr lang="is-IS" altLang="ja-JP" sz="1800" dirty="0">
                <a:solidFill>
                  <a:srgbClr val="7F7F7F"/>
                </a:solidFill>
              </a:rPr>
              <a:t>…</a:t>
            </a:r>
            <a:br>
              <a:rPr lang="en-US" altLang="en-US" sz="1800" dirty="0">
                <a:solidFill>
                  <a:srgbClr val="7F7F7F"/>
                </a:solidFill>
              </a:rPr>
            </a:br>
            <a:r>
              <a:rPr lang="en-US" altLang="en-US" sz="2000" dirty="0">
                <a:solidFill>
                  <a:srgbClr val="FF0000"/>
                </a:solidFill>
              </a:rPr>
              <a:t>K_POINTS automatic</a:t>
            </a:r>
          </a:p>
          <a:p>
            <a:pPr marL="400050" lvl="1" indent="0"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8 8 8 1 1 1</a:t>
            </a:r>
            <a:br>
              <a:rPr lang="en-US" altLang="en-US" sz="2000" dirty="0">
                <a:solidFill>
                  <a:srgbClr val="FF0000"/>
                </a:solidFill>
              </a:rPr>
            </a:br>
            <a:br>
              <a:rPr lang="en-US" altLang="en-US" sz="2000" dirty="0">
                <a:solidFill>
                  <a:srgbClr val="FF0000"/>
                </a:solidFill>
              </a:rPr>
            </a:br>
            <a:r>
              <a:rPr lang="en-US" altLang="ja-JP" sz="2000" dirty="0" err="1"/>
              <a:t>si.nscf.david.in</a:t>
            </a:r>
            <a:r>
              <a:rPr lang="en-US" altLang="ja-JP" sz="2000" dirty="0"/>
              <a:t> </a:t>
            </a:r>
            <a:r>
              <a:rPr lang="ja-JP" altLang="en-US" sz="2000"/>
              <a:t>を実行する。</a:t>
            </a:r>
            <a:endParaRPr lang="en-US" altLang="en-US" sz="2000" dirty="0">
              <a:solidFill>
                <a:srgbClr val="FF0000"/>
              </a:solidFill>
            </a:endParaRPr>
          </a:p>
          <a:p>
            <a:pPr marL="400050" lvl="1" indent="0">
              <a:buNone/>
            </a:pPr>
            <a:r>
              <a:rPr lang="ja-JP" altLang="en-US" sz="2000">
                <a:solidFill>
                  <a:srgbClr val="FF0000"/>
                </a:solidFill>
              </a:rPr>
              <a:t>　</a:t>
            </a:r>
            <a:r>
              <a:rPr lang="en-US" altLang="ja-JP" sz="2000" dirty="0"/>
              <a:t>$ </a:t>
            </a:r>
            <a:r>
              <a:rPr lang="en-US" altLang="en-US" sz="2000" dirty="0" err="1"/>
              <a:t>pw.x</a:t>
            </a:r>
            <a:r>
              <a:rPr lang="en-US" altLang="en-US" sz="2000" dirty="0"/>
              <a:t> &lt; </a:t>
            </a:r>
            <a:r>
              <a:rPr lang="en-US" altLang="en-US" sz="2000" dirty="0" err="1"/>
              <a:t>si.nscf.david.in</a:t>
            </a:r>
            <a:r>
              <a:rPr lang="en-US" altLang="en-US" sz="2000" dirty="0"/>
              <a:t> 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51</a:t>
            </a:fld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60972" y="1703856"/>
            <a:ext cx="187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solidFill>
                  <a:srgbClr val="FF0000"/>
                </a:solidFill>
              </a:rPr>
              <a:t>nscf</a:t>
            </a:r>
            <a:r>
              <a:rPr kumimoji="1" lang="en-US" altLang="ja-JP" dirty="0">
                <a:solidFill>
                  <a:srgbClr val="FF0000"/>
                </a:solidFill>
              </a:rPr>
              <a:t> </a:t>
            </a:r>
            <a:r>
              <a:rPr lang="ja-JP" altLang="en-US" dirty="0">
                <a:solidFill>
                  <a:srgbClr val="FF0000"/>
                </a:solidFill>
              </a:rPr>
              <a:t>で計算する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219772" y="3944375"/>
            <a:ext cx="446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DOS </a:t>
            </a:r>
            <a:r>
              <a:rPr kumimoji="1" lang="ja-JP" altLang="en-US" dirty="0">
                <a:solidFill>
                  <a:srgbClr val="FF0000"/>
                </a:solidFill>
              </a:rPr>
              <a:t>を書くときは、</a:t>
            </a:r>
            <a:r>
              <a:rPr kumimoji="1" lang="en-US" altLang="ja-JP" dirty="0" err="1">
                <a:solidFill>
                  <a:srgbClr val="FF0000"/>
                </a:solidFill>
              </a:rPr>
              <a:t>tetrahedra</a:t>
            </a:r>
            <a:r>
              <a:rPr kumimoji="1" lang="en-US" altLang="ja-JP" dirty="0">
                <a:solidFill>
                  <a:srgbClr val="FF0000"/>
                </a:solidFill>
              </a:rPr>
              <a:t> </a:t>
            </a:r>
            <a:r>
              <a:rPr kumimoji="1" lang="ja-JP" altLang="en-US" dirty="0">
                <a:solidFill>
                  <a:srgbClr val="FF0000"/>
                </a:solidFill>
              </a:rPr>
              <a:t>にすると良い。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948829" y="4509034"/>
            <a:ext cx="446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ja-JP" dirty="0" err="1">
                <a:solidFill>
                  <a:srgbClr val="FF0000"/>
                </a:solidFill>
              </a:rPr>
              <a:t>tetrahedra</a:t>
            </a:r>
            <a:r>
              <a:rPr lang="en-US" altLang="ja-JP" dirty="0">
                <a:solidFill>
                  <a:srgbClr val="FF0000"/>
                </a:solidFill>
              </a:rPr>
              <a:t> </a:t>
            </a:r>
            <a:r>
              <a:rPr lang="ja-JP" altLang="en-US" dirty="0">
                <a:solidFill>
                  <a:srgbClr val="FF0000"/>
                </a:solidFill>
              </a:rPr>
              <a:t>のときは、</a:t>
            </a:r>
            <a:r>
              <a:rPr lang="en-US" altLang="en-US" dirty="0">
                <a:solidFill>
                  <a:srgbClr val="FF0000"/>
                </a:solidFill>
              </a:rPr>
              <a:t>automatic </a:t>
            </a:r>
            <a:r>
              <a:rPr lang="ja-JP" altLang="en-US" dirty="0">
                <a:solidFill>
                  <a:srgbClr val="FF0000"/>
                </a:solidFill>
              </a:rPr>
              <a:t>にする。</a:t>
            </a:r>
            <a:endParaRPr lang="en-US" altLang="en-US" dirty="0">
              <a:solidFill>
                <a:srgbClr val="FF000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420317" y="4885485"/>
            <a:ext cx="4467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en-US" b="1" dirty="0">
                <a:solidFill>
                  <a:schemeClr val="accent6"/>
                </a:solidFill>
              </a:rPr>
              <a:t>K_POINTS automatic</a:t>
            </a:r>
            <a:endParaRPr kumimoji="1" lang="en-US" altLang="ja-JP" b="1" dirty="0">
              <a:solidFill>
                <a:schemeClr val="accent6"/>
              </a:solidFill>
            </a:endParaRPr>
          </a:p>
          <a:p>
            <a:r>
              <a:rPr kumimoji="1" lang="en-US" altLang="ja-JP" b="1" dirty="0">
                <a:solidFill>
                  <a:schemeClr val="accent6"/>
                </a:solidFill>
              </a:rPr>
              <a:t>8</a:t>
            </a:r>
            <a:r>
              <a:rPr kumimoji="1" lang="ja-JP" altLang="en-US" b="1" dirty="0">
                <a:solidFill>
                  <a:schemeClr val="accent6"/>
                </a:solidFill>
              </a:rPr>
              <a:t> </a:t>
            </a:r>
            <a:r>
              <a:rPr kumimoji="1" lang="en-US" altLang="ja-JP" b="1" dirty="0">
                <a:solidFill>
                  <a:schemeClr val="accent6"/>
                </a:solidFill>
              </a:rPr>
              <a:t>8</a:t>
            </a:r>
            <a:r>
              <a:rPr kumimoji="1" lang="ja-JP" altLang="en-US" b="1" dirty="0">
                <a:solidFill>
                  <a:schemeClr val="accent6"/>
                </a:solidFill>
              </a:rPr>
              <a:t> </a:t>
            </a:r>
            <a:r>
              <a:rPr kumimoji="1" lang="en-US" altLang="ja-JP" b="1" dirty="0">
                <a:solidFill>
                  <a:schemeClr val="accent6"/>
                </a:solidFill>
              </a:rPr>
              <a:t>8</a:t>
            </a:r>
            <a:r>
              <a:rPr kumimoji="1" lang="ja-JP" altLang="en-US" b="1" dirty="0">
                <a:solidFill>
                  <a:schemeClr val="accent6"/>
                </a:solidFill>
              </a:rPr>
              <a:t> </a:t>
            </a:r>
            <a:r>
              <a:rPr kumimoji="1" lang="en-US" altLang="ja-JP" b="1" dirty="0">
                <a:solidFill>
                  <a:schemeClr val="accent6"/>
                </a:solidFill>
              </a:rPr>
              <a:t>1</a:t>
            </a:r>
            <a:r>
              <a:rPr kumimoji="1" lang="ja-JP" altLang="en-US" b="1" dirty="0">
                <a:solidFill>
                  <a:schemeClr val="accent6"/>
                </a:solidFill>
              </a:rPr>
              <a:t> </a:t>
            </a:r>
            <a:r>
              <a:rPr kumimoji="1" lang="en-US" altLang="ja-JP" b="1" dirty="0">
                <a:solidFill>
                  <a:schemeClr val="accent6"/>
                </a:solidFill>
              </a:rPr>
              <a:t>1</a:t>
            </a:r>
            <a:r>
              <a:rPr kumimoji="1" lang="ja-JP" altLang="en-US" b="1" dirty="0">
                <a:solidFill>
                  <a:schemeClr val="accent6"/>
                </a:solidFill>
              </a:rPr>
              <a:t> </a:t>
            </a:r>
            <a:r>
              <a:rPr kumimoji="1" lang="en-US" altLang="ja-JP" b="1" dirty="0">
                <a:solidFill>
                  <a:schemeClr val="accent6"/>
                </a:solidFill>
              </a:rPr>
              <a:t>1</a:t>
            </a:r>
            <a:r>
              <a:rPr kumimoji="1" lang="ja-JP" altLang="en-US" b="1" dirty="0">
                <a:solidFill>
                  <a:schemeClr val="accent6"/>
                </a:solidFill>
              </a:rPr>
              <a:t>：</a:t>
            </a:r>
            <a:r>
              <a:rPr kumimoji="1" lang="en-US" altLang="ja-JP" b="1" dirty="0">
                <a:solidFill>
                  <a:schemeClr val="accent6"/>
                </a:solidFill>
              </a:rPr>
              <a:t> 8 x 8 x 8 </a:t>
            </a:r>
            <a:r>
              <a:rPr kumimoji="1" lang="ja-JP" altLang="en-US" b="1" dirty="0">
                <a:solidFill>
                  <a:schemeClr val="accent6"/>
                </a:solidFill>
              </a:rPr>
              <a:t>の</a:t>
            </a:r>
            <a:r>
              <a:rPr kumimoji="1" lang="en-US" altLang="ja-JP" b="1" dirty="0">
                <a:solidFill>
                  <a:schemeClr val="accent6"/>
                </a:solidFill>
              </a:rPr>
              <a:t>K</a:t>
            </a:r>
            <a:r>
              <a:rPr kumimoji="1" lang="ja-JP" altLang="en-US" b="1" dirty="0">
                <a:solidFill>
                  <a:schemeClr val="accent6"/>
                </a:solidFill>
              </a:rPr>
              <a:t>点で</a:t>
            </a:r>
            <a:r>
              <a:rPr kumimoji="1" lang="en-US" altLang="ja-JP" b="1" dirty="0" err="1">
                <a:solidFill>
                  <a:schemeClr val="accent6"/>
                </a:solidFill>
              </a:rPr>
              <a:t>Γ</a:t>
            </a:r>
            <a:r>
              <a:rPr kumimoji="1" lang="ja-JP" altLang="en-US" b="1" dirty="0">
                <a:solidFill>
                  <a:schemeClr val="accent6"/>
                </a:solidFill>
              </a:rPr>
              <a:t>点を含まない</a:t>
            </a:r>
            <a:endParaRPr kumimoji="1" lang="en-US" altLang="ja-JP" b="1" dirty="0">
              <a:solidFill>
                <a:schemeClr val="accent6"/>
              </a:solidFill>
            </a:endParaRPr>
          </a:p>
          <a:p>
            <a:r>
              <a:rPr lang="en-US" altLang="ja-JP" b="1" dirty="0">
                <a:solidFill>
                  <a:schemeClr val="accent6"/>
                </a:solidFill>
              </a:rPr>
              <a:t>8</a:t>
            </a:r>
            <a:r>
              <a:rPr lang="ja-JP" altLang="en-US" b="1" dirty="0">
                <a:solidFill>
                  <a:schemeClr val="accent6"/>
                </a:solidFill>
              </a:rPr>
              <a:t> </a:t>
            </a:r>
            <a:r>
              <a:rPr lang="en-US" altLang="ja-JP" b="1" dirty="0">
                <a:solidFill>
                  <a:schemeClr val="accent6"/>
                </a:solidFill>
              </a:rPr>
              <a:t>8</a:t>
            </a:r>
            <a:r>
              <a:rPr lang="ja-JP" altLang="en-US" b="1" dirty="0">
                <a:solidFill>
                  <a:schemeClr val="accent6"/>
                </a:solidFill>
              </a:rPr>
              <a:t> </a:t>
            </a:r>
            <a:r>
              <a:rPr lang="en-US" altLang="ja-JP" b="1" dirty="0">
                <a:solidFill>
                  <a:schemeClr val="accent6"/>
                </a:solidFill>
              </a:rPr>
              <a:t>8</a:t>
            </a:r>
            <a:r>
              <a:rPr lang="ja-JP" altLang="en-US" b="1" dirty="0">
                <a:solidFill>
                  <a:schemeClr val="accent6"/>
                </a:solidFill>
              </a:rPr>
              <a:t> </a:t>
            </a:r>
            <a:r>
              <a:rPr lang="en-US" altLang="ja-JP" b="1" dirty="0">
                <a:solidFill>
                  <a:schemeClr val="accent6"/>
                </a:solidFill>
              </a:rPr>
              <a:t>0</a:t>
            </a:r>
            <a:r>
              <a:rPr lang="ja-JP" altLang="en-US" b="1" dirty="0">
                <a:solidFill>
                  <a:schemeClr val="accent6"/>
                </a:solidFill>
              </a:rPr>
              <a:t> </a:t>
            </a:r>
            <a:r>
              <a:rPr lang="en-US" altLang="ja-JP" b="1" dirty="0">
                <a:solidFill>
                  <a:schemeClr val="accent6"/>
                </a:solidFill>
              </a:rPr>
              <a:t>0</a:t>
            </a:r>
            <a:r>
              <a:rPr lang="ja-JP" altLang="en-US" b="1" dirty="0">
                <a:solidFill>
                  <a:schemeClr val="accent6"/>
                </a:solidFill>
              </a:rPr>
              <a:t> </a:t>
            </a:r>
            <a:r>
              <a:rPr lang="en-US" altLang="ja-JP" b="1" dirty="0">
                <a:solidFill>
                  <a:schemeClr val="accent6"/>
                </a:solidFill>
              </a:rPr>
              <a:t>0</a:t>
            </a:r>
            <a:r>
              <a:rPr lang="ja-JP" altLang="en-US" b="1" dirty="0">
                <a:solidFill>
                  <a:schemeClr val="accent6"/>
                </a:solidFill>
              </a:rPr>
              <a:t>：</a:t>
            </a:r>
            <a:r>
              <a:rPr lang="en-US" altLang="ja-JP" b="1" dirty="0">
                <a:solidFill>
                  <a:schemeClr val="accent6"/>
                </a:solidFill>
              </a:rPr>
              <a:t> 8 x 8 x 8 </a:t>
            </a:r>
            <a:r>
              <a:rPr lang="ja-JP" altLang="en-US" b="1" dirty="0">
                <a:solidFill>
                  <a:schemeClr val="accent6"/>
                </a:solidFill>
              </a:rPr>
              <a:t>の</a:t>
            </a:r>
            <a:r>
              <a:rPr lang="en-US" altLang="ja-JP" b="1" dirty="0">
                <a:solidFill>
                  <a:schemeClr val="accent6"/>
                </a:solidFill>
              </a:rPr>
              <a:t>K</a:t>
            </a:r>
            <a:r>
              <a:rPr lang="ja-JP" altLang="en-US" b="1" dirty="0">
                <a:solidFill>
                  <a:schemeClr val="accent6"/>
                </a:solidFill>
              </a:rPr>
              <a:t>点で</a:t>
            </a:r>
            <a:r>
              <a:rPr lang="en-US" altLang="ja-JP" b="1" dirty="0" err="1">
                <a:solidFill>
                  <a:schemeClr val="accent6"/>
                </a:solidFill>
              </a:rPr>
              <a:t>Γ</a:t>
            </a:r>
            <a:r>
              <a:rPr lang="ja-JP" altLang="en-US" b="1" dirty="0">
                <a:solidFill>
                  <a:schemeClr val="accent6"/>
                </a:solidFill>
              </a:rPr>
              <a:t>点を含む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448719" y="5897916"/>
            <a:ext cx="289223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/>
              <a:t>↑ </a:t>
            </a:r>
            <a:r>
              <a:rPr lang="ja-JP" altLang="en-US" dirty="0"/>
              <a:t>このような指定が一般的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657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/>
              <a:t>PW</a:t>
            </a:r>
            <a:r>
              <a:rPr lang="ja-JP" altLang="en-US" dirty="0"/>
              <a:t>の</a:t>
            </a:r>
            <a:r>
              <a:rPr lang="en-US" altLang="ja-JP" dirty="0"/>
              <a:t>example</a:t>
            </a:r>
            <a:r>
              <a:rPr lang="ja-JP" altLang="en-US" dirty="0"/>
              <a:t>の実行（１７）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3"/>
            <a:ext cx="8229600" cy="5424525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ja-JP" sz="2000" dirty="0" err="1"/>
              <a:t>si</a:t>
            </a:r>
            <a:r>
              <a:rPr lang="en-US" altLang="ja-JP" sz="2000" dirty="0"/>
              <a:t>.</a:t>
            </a:r>
            <a:r>
              <a:rPr lang="ja-JP" altLang="ja-JP" sz="2000" dirty="0"/>
              <a:t>d</a:t>
            </a:r>
            <a:r>
              <a:rPr lang="en-US" altLang="ja-JP" sz="2000" dirty="0" err="1"/>
              <a:t>os.david.in</a:t>
            </a:r>
            <a:r>
              <a:rPr lang="en-US" altLang="ja-JP" sz="2000" dirty="0"/>
              <a:t> </a:t>
            </a:r>
            <a:r>
              <a:rPr lang="ja-JP" altLang="en-US" sz="2000" dirty="0"/>
              <a:t>を作成する。（新しくファイルを作成する。）</a:t>
            </a:r>
            <a:br>
              <a:rPr lang="en-US" altLang="ja-JP" sz="2000" dirty="0"/>
            </a:br>
            <a:r>
              <a:rPr lang="ja-JP" altLang="en-US" sz="2000"/>
              <a:t>　</a:t>
            </a:r>
            <a:r>
              <a:rPr lang="en-US" altLang="ja-JP" sz="2000" dirty="0"/>
              <a:t>$</a:t>
            </a:r>
            <a:r>
              <a:rPr lang="ja-JP" altLang="en-US" sz="2000"/>
              <a:t> </a:t>
            </a:r>
            <a:r>
              <a:rPr lang="en-US" altLang="ja-JP" sz="2000" dirty="0" err="1"/>
              <a:t>emacs</a:t>
            </a:r>
            <a:r>
              <a:rPr lang="ja-JP" altLang="en-US" sz="2000" dirty="0"/>
              <a:t> </a:t>
            </a:r>
            <a:r>
              <a:rPr lang="en-US" altLang="ja-JP" sz="2000" dirty="0" err="1"/>
              <a:t>si.dos.david.in</a:t>
            </a:r>
            <a:br>
              <a:rPr lang="en-US" altLang="ja-JP" sz="2000" dirty="0"/>
            </a:br>
            <a:r>
              <a:rPr lang="en-US" altLang="en-US" sz="2000" dirty="0" err="1">
                <a:solidFill>
                  <a:schemeClr val="bg1">
                    <a:lumMod val="50000"/>
                  </a:schemeClr>
                </a:solidFill>
              </a:rPr>
              <a:t>si.dos.david.in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ja-JP" altLang="en-US" sz="2000" dirty="0">
                <a:solidFill>
                  <a:schemeClr val="bg1">
                    <a:lumMod val="50000"/>
                  </a:schemeClr>
                </a:solidFill>
              </a:rPr>
              <a:t>ファイルの内容</a:t>
            </a:r>
            <a:b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en-US" sz="2000" dirty="0">
                <a:solidFill>
                  <a:srgbClr val="FF0000"/>
                </a:solidFill>
              </a:rPr>
              <a:t>&amp;dos</a:t>
            </a:r>
          </a:p>
          <a:p>
            <a:pPr marL="400050" lvl="1" indent="0">
              <a:buNone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en-US" altLang="en-US" sz="2000" dirty="0" err="1">
                <a:solidFill>
                  <a:schemeClr val="bg1">
                    <a:lumMod val="50000"/>
                  </a:schemeClr>
                </a:solidFill>
              </a:rPr>
              <a:t>outdir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 = '/home/user/</a:t>
            </a:r>
            <a:r>
              <a:rPr lang="en-US" altLang="en-US" sz="2000" dirty="0" err="1">
                <a:solidFill>
                  <a:schemeClr val="bg1">
                    <a:lumMod val="50000"/>
                  </a:schemeClr>
                </a:solidFill>
              </a:rPr>
              <a:t>qe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/examples/</a:t>
            </a:r>
            <a:r>
              <a:rPr lang="en-US" altLang="en-US" sz="2000" dirty="0" err="1">
                <a:solidFill>
                  <a:schemeClr val="bg1">
                    <a:lumMod val="50000"/>
                  </a:schemeClr>
                </a:solidFill>
              </a:rPr>
              <a:t>tempdir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/’,</a:t>
            </a:r>
          </a:p>
          <a:p>
            <a:pPr marL="400050" lvl="1" indent="0">
              <a:buNone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   prefix=‘silicon',</a:t>
            </a:r>
          </a:p>
          <a:p>
            <a:pPr marL="400050" lvl="1" indent="0">
              <a:buNone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/</a:t>
            </a:r>
            <a:b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en-US" sz="2000" dirty="0" err="1"/>
              <a:t>dos.x</a:t>
            </a:r>
            <a:r>
              <a:rPr lang="en-US" altLang="en-US" sz="2000" dirty="0"/>
              <a:t> </a:t>
            </a:r>
            <a:r>
              <a:rPr lang="en-US" altLang="en-US" sz="2000" dirty="0" err="1"/>
              <a:t>の実行（</a:t>
            </a:r>
            <a:r>
              <a:rPr lang="en-US" altLang="en-US" sz="2000" u="sng" dirty="0" err="1"/>
              <a:t>pw.x</a:t>
            </a:r>
            <a:r>
              <a:rPr lang="ja-JP" altLang="en-US" sz="2000" u="sng" dirty="0"/>
              <a:t>ではない</a:t>
            </a:r>
            <a:r>
              <a:rPr lang="en-US" altLang="en-US" sz="2000" dirty="0"/>
              <a:t>）</a:t>
            </a:r>
            <a:br>
              <a:rPr lang="en-US" altLang="en-US" sz="2000" dirty="0"/>
            </a:br>
            <a:r>
              <a:rPr lang="ja-JP" altLang="en-US" sz="2000"/>
              <a:t>　</a:t>
            </a:r>
            <a:r>
              <a:rPr lang="en-US" altLang="ja-JP" sz="2000" dirty="0"/>
              <a:t>$ </a:t>
            </a:r>
            <a:r>
              <a:rPr lang="en-US" altLang="ja-JP" sz="2000" dirty="0" err="1">
                <a:solidFill>
                  <a:srgbClr val="00B050"/>
                </a:solidFill>
              </a:rPr>
              <a:t>dos.x</a:t>
            </a:r>
            <a:r>
              <a:rPr lang="en-US" altLang="ja-JP" sz="2000" dirty="0">
                <a:solidFill>
                  <a:srgbClr val="00B050"/>
                </a:solidFill>
              </a:rPr>
              <a:t> </a:t>
            </a:r>
            <a:r>
              <a:rPr lang="en-US" altLang="ja-JP" sz="2000" dirty="0"/>
              <a:t>&lt; </a:t>
            </a:r>
            <a:r>
              <a:rPr lang="en-US" altLang="ja-JP" sz="2000" dirty="0" err="1"/>
              <a:t>si.dos.david.in</a:t>
            </a:r>
            <a:b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000" dirty="0" err="1"/>
              <a:t>silicon.dos</a:t>
            </a:r>
            <a:r>
              <a:rPr lang="ja-JP" altLang="en-US" sz="2000" dirty="0"/>
              <a:t> ファイルが出来る。</a:t>
            </a:r>
            <a:b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000">
                <a:solidFill>
                  <a:schemeClr val="bg1">
                    <a:lumMod val="50000"/>
                  </a:schemeClr>
                </a:solidFill>
              </a:rPr>
              <a:t>　</a:t>
            </a:r>
            <a:r>
              <a:rPr lang="en-US" altLang="ja-JP" sz="2000" dirty="0"/>
              <a:t>$</a:t>
            </a:r>
            <a:r>
              <a:rPr lang="ja-JP" altLang="en-US" sz="2000"/>
              <a:t> </a:t>
            </a:r>
            <a:r>
              <a:rPr lang="en-US" altLang="ja-JP" sz="2000" dirty="0" err="1"/>
              <a:t>gnuplot</a:t>
            </a:r>
            <a:br>
              <a:rPr lang="en-US" altLang="ja-JP" sz="2000" dirty="0"/>
            </a:br>
            <a:r>
              <a:rPr lang="en-US" altLang="ja-JP" sz="2000" dirty="0" err="1"/>
              <a:t>gnuplot</a:t>
            </a:r>
            <a:r>
              <a:rPr lang="en-US" altLang="ja-JP" sz="2000" dirty="0"/>
              <a:t>&gt; plot "</a:t>
            </a:r>
            <a:r>
              <a:rPr lang="en-US" altLang="ja-JP" sz="2000" dirty="0" err="1"/>
              <a:t>silicon.dos</a:t>
            </a:r>
            <a:r>
              <a:rPr lang="en-US" altLang="ja-JP" sz="2000" dirty="0"/>
              <a:t>" w l</a:t>
            </a:r>
            <a:endParaRPr lang="en-US" altLang="en-US" sz="2000" dirty="0"/>
          </a:p>
          <a:p>
            <a:pPr marL="400050" lvl="1" indent="0">
              <a:buNone/>
            </a:pPr>
            <a:endParaRPr lang="en-US" altLang="en-US" sz="200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52</a:t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795866" y="1761080"/>
            <a:ext cx="5219171" cy="142240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C557567-8F75-0D42-9C57-DCB55B739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9" r="1710"/>
          <a:stretch/>
        </p:blipFill>
        <p:spPr>
          <a:xfrm>
            <a:off x="4250557" y="3253326"/>
            <a:ext cx="4836291" cy="303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018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PW</a:t>
            </a:r>
            <a:r>
              <a:rPr lang="ja-JP" altLang="en-US" sz="3200"/>
              <a:t>の</a:t>
            </a:r>
            <a:r>
              <a:rPr lang="en-US" altLang="ja-JP" sz="3200" dirty="0"/>
              <a:t>example</a:t>
            </a:r>
            <a:r>
              <a:rPr lang="ja-JP" altLang="en-US" sz="3200"/>
              <a:t>について</a:t>
            </a:r>
            <a:endParaRPr kumimoji="1" lang="ja-JP" altLang="en-US" sz="32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661947"/>
            <a:ext cx="8229600" cy="6538951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PW/examples/example01 </a:t>
            </a:r>
            <a:r>
              <a:rPr lang="ja-JP" altLang="en-US" sz="2000"/>
              <a:t>以外を含む</a:t>
            </a:r>
            <a:r>
              <a:rPr lang="en-US" altLang="ja-JP" sz="2000" dirty="0"/>
              <a:t> </a:t>
            </a:r>
            <a:r>
              <a:rPr lang="ja-JP" altLang="en-US" sz="2000"/>
              <a:t>パッケージにある全ての</a:t>
            </a:r>
            <a:r>
              <a:rPr lang="en-US" altLang="ja-JP" sz="2000" dirty="0"/>
              <a:t> examples </a:t>
            </a:r>
            <a:r>
              <a:rPr lang="ja-JP" altLang="en-US" sz="2000"/>
              <a:t>の解説は、</a:t>
            </a:r>
            <a:r>
              <a:rPr lang="en-US" altLang="ja-JP" sz="2000" dirty="0"/>
              <a:t> PW/examples/README </a:t>
            </a:r>
            <a:r>
              <a:rPr lang="ja-JP" altLang="en-US" sz="2000"/>
              <a:t>にある。</a:t>
            </a:r>
            <a:br>
              <a:rPr lang="en-US" altLang="ja-JP" sz="2000" dirty="0"/>
            </a:br>
            <a:r>
              <a:rPr lang="en-US" altLang="ja-JP" sz="2000" dirty="0"/>
              <a:t>README</a:t>
            </a:r>
            <a:r>
              <a:rPr lang="ja-JP" altLang="en-US" sz="2000"/>
              <a:t>を参照する。</a:t>
            </a:r>
            <a:br>
              <a:rPr lang="en-US" altLang="ja-JP" sz="2000" dirty="0"/>
            </a:br>
            <a:r>
              <a:rPr lang="ja-JP" altLang="en-US" sz="2000"/>
              <a:t>　</a:t>
            </a:r>
            <a:r>
              <a:rPr lang="en-US" altLang="ja-JP" sz="2000" dirty="0"/>
              <a:t>$ cat PW/examples/README</a:t>
            </a:r>
            <a:br>
              <a:rPr lang="en-US" altLang="ja-JP" sz="2000" dirty="0"/>
            </a:b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b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-----------------------------------------------------------------------</a:t>
            </a:r>
          </a:p>
          <a:p>
            <a:pPr marL="400050" lvl="1" indent="0">
              <a:buNone/>
            </a:pPr>
            <a:endParaRPr lang="en-US" altLang="ja-JP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LIST AND CONTENT OF THE EXAMPLES</a:t>
            </a:r>
          </a:p>
          <a:p>
            <a:pPr marL="400050" lvl="1" indent="0">
              <a:buNone/>
            </a:pPr>
            <a:endParaRPr lang="en-US" altLang="ja-JP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each example, more detailed information is provided by the README file </a:t>
            </a:r>
          </a:p>
          <a:p>
            <a:pPr marL="400050" lvl="1" indent="0">
              <a:buNone/>
            </a:pP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Contained in the corresponding directory.</a:t>
            </a:r>
          </a:p>
          <a:p>
            <a:pPr marL="400050" lvl="1" indent="0">
              <a:buNone/>
            </a:pPr>
            <a:endParaRPr lang="en-US" altLang="ja-JP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Example01:</a:t>
            </a:r>
          </a:p>
          <a:p>
            <a:pPr marL="400050" lvl="1" indent="0">
              <a:buNone/>
            </a:pP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This example shows how to use </a:t>
            </a:r>
            <a:r>
              <a:rPr lang="en-US" altLang="ja-JP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pw.x</a:t>
            </a: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calculate the total energy</a:t>
            </a:r>
          </a:p>
          <a:p>
            <a:pPr marL="400050" lvl="1" indent="0">
              <a:buNone/>
            </a:pP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and the band structure of four simple systems: Si, Al, Cu, Ni.</a:t>
            </a:r>
          </a:p>
          <a:p>
            <a:pPr marL="400050" lvl="1" indent="0">
              <a:buNone/>
            </a:pPr>
            <a:endParaRPr lang="en-US" altLang="ja-JP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Example02:</a:t>
            </a:r>
          </a:p>
          <a:p>
            <a:pPr marL="400050" lvl="1" indent="0">
              <a:buNone/>
            </a:pP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This example shows how to use </a:t>
            </a:r>
            <a:r>
              <a:rPr lang="en-US" altLang="ja-JP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pw.x</a:t>
            </a: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compute the equilibrium</a:t>
            </a:r>
          </a:p>
          <a:p>
            <a:pPr marL="400050" lvl="1" indent="0">
              <a:buNone/>
            </a:pP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geometry of a simple molecule, CO, and of an Al (001) slab.</a:t>
            </a:r>
          </a:p>
          <a:p>
            <a:pPr marL="400050" lvl="1" indent="0">
              <a:buNone/>
            </a:pP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In the latter case the relaxation is performed in two ways:</a:t>
            </a:r>
          </a:p>
          <a:p>
            <a:pPr marL="400050" lvl="1" indent="0">
              <a:buNone/>
            </a:pP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1) using the quasi-Newton BFGS algorithm</a:t>
            </a:r>
          </a:p>
          <a:p>
            <a:pPr marL="400050" lvl="1" indent="0">
              <a:buNone/>
            </a:pP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2) using a damped dynamics algorithm.</a:t>
            </a:r>
          </a:p>
          <a:p>
            <a:pPr marL="400050" lvl="1" indent="0">
              <a:buNone/>
            </a:pP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endParaRPr lang="en-US" altLang="ja-JP" sz="200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8756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CPV</a:t>
            </a:r>
            <a:r>
              <a:rPr lang="ja-JP" altLang="en-US" sz="3600"/>
              <a:t>の</a:t>
            </a:r>
            <a:r>
              <a:rPr lang="en-US" altLang="ja-JP" sz="3600" dirty="0"/>
              <a:t>example</a:t>
            </a:r>
            <a:r>
              <a:rPr lang="ja-JP" altLang="en-US" sz="3600"/>
              <a:t>の実行テスト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19099"/>
            <a:ext cx="8229600" cy="6138901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CPV/examples/example01 </a:t>
            </a:r>
            <a:r>
              <a:rPr lang="ja-JP" altLang="en-US" sz="2000"/>
              <a:t>へ移動する。</a:t>
            </a:r>
            <a:br>
              <a:rPr lang="en-US" altLang="ja-JP" sz="2000" dirty="0"/>
            </a:br>
            <a:r>
              <a:rPr lang="ja-JP" altLang="en-US" sz="2000"/>
              <a:t>　</a:t>
            </a:r>
            <a:r>
              <a:rPr lang="en-US" altLang="ja-JP" sz="2000" dirty="0"/>
              <a:t>$ cd CPV/examples/example01</a:t>
            </a:r>
          </a:p>
          <a:p>
            <a:r>
              <a:rPr lang="ja-JP" altLang="en-US" sz="2000"/>
              <a:t>ディレクトリの</a:t>
            </a:r>
            <a:r>
              <a:rPr lang="ja-JP" altLang="en-US" sz="2000" dirty="0"/>
              <a:t>中のファイル</a:t>
            </a:r>
            <a:r>
              <a:rPr lang="ja-JP" altLang="en-US" sz="2000"/>
              <a:t>の確認する。</a:t>
            </a:r>
            <a:br>
              <a:rPr lang="en-US" altLang="ja-JP" sz="2000" dirty="0"/>
            </a:br>
            <a:r>
              <a:rPr lang="ja-JP" altLang="en-US" sz="2000"/>
              <a:t>　</a:t>
            </a:r>
            <a:r>
              <a:rPr lang="en-US" altLang="ja-JP" sz="2000" dirty="0"/>
              <a:t>$ ls</a:t>
            </a:r>
            <a:b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README  </a:t>
            </a:r>
            <a:r>
              <a:rPr lang="en-US" altLang="ja-JP" sz="2000" dirty="0">
                <a:solidFill>
                  <a:srgbClr val="0070C0"/>
                </a:solidFill>
              </a:rPr>
              <a:t>reference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ja-JP" sz="2000" dirty="0" err="1">
                <a:solidFill>
                  <a:srgbClr val="00B050"/>
                </a:solidFill>
              </a:rPr>
              <a:t>run_example</a:t>
            </a:r>
            <a:r>
              <a:rPr lang="en-US" altLang="ja-JP" sz="2000" dirty="0">
                <a:solidFill>
                  <a:srgbClr val="00B050"/>
                </a:solidFill>
              </a:rPr>
              <a:t>  </a:t>
            </a:r>
            <a:r>
              <a:rPr lang="en-US" altLang="ja-JP" sz="2000" dirty="0" err="1">
                <a:solidFill>
                  <a:schemeClr val="bg1">
                    <a:lumMod val="50000"/>
                  </a:schemeClr>
                </a:solidFill>
              </a:rPr>
              <a:t>run_xml_example</a:t>
            </a:r>
            <a:endParaRPr lang="en-US" altLang="ja-JP" sz="2000" u="sng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en-US" sz="2000" dirty="0" err="1"/>
              <a:t>run_example</a:t>
            </a:r>
            <a:r>
              <a:rPr lang="en-US" altLang="en-US" sz="2000" dirty="0"/>
              <a:t> </a:t>
            </a:r>
            <a:r>
              <a:rPr lang="ja-JP" altLang="en-US" sz="2000"/>
              <a:t>のシェルスクリプトを実行する</a:t>
            </a:r>
            <a:br>
              <a:rPr lang="en-US" altLang="en-US" sz="2000" dirty="0"/>
            </a:br>
            <a:r>
              <a:rPr lang="ja-JP" altLang="en-US" sz="2000"/>
              <a:t>　</a:t>
            </a:r>
            <a:r>
              <a:rPr lang="en-US" altLang="ja-JP" sz="2000" dirty="0"/>
              <a:t>$ ./</a:t>
            </a:r>
            <a:r>
              <a:rPr lang="en-US" altLang="ja-JP" sz="2000" dirty="0" err="1"/>
              <a:t>run_example</a:t>
            </a:r>
            <a:br>
              <a:rPr lang="en-US" altLang="ja-JP" sz="1800" dirty="0"/>
            </a:br>
            <a:b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/home/user/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qe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/examples/CPV/examples/example01 : starting</a:t>
            </a:r>
          </a:p>
          <a:p>
            <a:pPr marL="0" indent="0">
              <a:buNone/>
            </a:pPr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example shows how to use 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cp.x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perform molecular dynamics</a:t>
            </a:r>
          </a:p>
          <a:p>
            <a:pPr marL="400050" lvl="1" indent="0">
              <a:buNone/>
            </a:pP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simulation of SiO2.</a:t>
            </a:r>
          </a:p>
          <a:p>
            <a:pPr marL="400050" lvl="1" indent="0">
              <a:buNone/>
            </a:pP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400050" lvl="1" indent="0">
              <a:buNone/>
            </a:pP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checking that needed directories and files exist... done</a:t>
            </a:r>
          </a:p>
          <a:p>
            <a:pPr marL="400050" lvl="1" indent="0">
              <a:buNone/>
            </a:pP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400050" lvl="1" indent="0">
              <a:buNone/>
            </a:pP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/home/user/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qe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/examples/CPV/examples/example01 : done</a:t>
            </a:r>
          </a:p>
          <a:p>
            <a:pPr marL="285750"/>
            <a:r>
              <a:rPr lang="ja-JP" altLang="en-US" sz="2000"/>
              <a:t>無事に終了すると</a:t>
            </a:r>
            <a:r>
              <a:rPr lang="en-US" altLang="ja-JP" sz="2000" dirty="0"/>
              <a:t>  results </a:t>
            </a:r>
            <a:r>
              <a:rPr lang="ja-JP" altLang="en-US" sz="2000"/>
              <a:t>というディレクトリができる。</a:t>
            </a: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10709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899872" y="20852"/>
            <a:ext cx="7154161" cy="647542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CPV/examples/example01</a:t>
            </a:r>
            <a:r>
              <a:rPr lang="ja-JP" altLang="en-US" sz="3600" dirty="0"/>
              <a:t>（１）</a:t>
            </a:r>
            <a:endParaRPr kumimoji="1" lang="ja-JP" altLang="en-US" sz="3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51403" y="803250"/>
            <a:ext cx="689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SiO</a:t>
            </a:r>
            <a:r>
              <a:rPr lang="en-US" altLang="ja-JP" sz="2400" baseline="-25000" dirty="0"/>
              <a:t>2</a:t>
            </a:r>
            <a:r>
              <a:rPr lang="ja-JP" altLang="en-US" sz="2400" dirty="0"/>
              <a:t>の計算</a:t>
            </a: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51403" y="1725464"/>
            <a:ext cx="8613856" cy="40318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Courier"/>
                <a:cs typeface="Courier"/>
              </a:rPr>
              <a:t> &amp;control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 calculation='</a:t>
            </a:r>
            <a:r>
              <a:rPr lang="en-US" altLang="ja-JP" sz="1600" dirty="0" err="1">
                <a:latin typeface="Courier"/>
                <a:cs typeface="Courier"/>
              </a:rPr>
              <a:t>cp</a:t>
            </a:r>
            <a:r>
              <a:rPr lang="en-US" altLang="ja-JP" sz="1600" dirty="0">
                <a:latin typeface="Courier"/>
                <a:cs typeface="Courier"/>
              </a:rPr>
              <a:t>',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 </a:t>
            </a:r>
            <a:r>
              <a:rPr lang="en-US" altLang="ja-JP" sz="1600" dirty="0" err="1">
                <a:latin typeface="Courier"/>
                <a:cs typeface="Courier"/>
              </a:rPr>
              <a:t>restart_mode</a:t>
            </a:r>
            <a:r>
              <a:rPr lang="en-US" altLang="ja-JP" sz="1600" dirty="0">
                <a:latin typeface="Courier"/>
                <a:cs typeface="Courier"/>
              </a:rPr>
              <a:t>='</a:t>
            </a:r>
            <a:r>
              <a:rPr lang="en-US" altLang="ja-JP" sz="1600" dirty="0" err="1">
                <a:latin typeface="Courier"/>
                <a:cs typeface="Courier"/>
              </a:rPr>
              <a:t>from_scratch</a:t>
            </a:r>
            <a:r>
              <a:rPr lang="en-US" altLang="ja-JP" sz="1600" dirty="0">
                <a:latin typeface="Courier"/>
                <a:cs typeface="Courier"/>
              </a:rPr>
              <a:t>',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 </a:t>
            </a:r>
            <a:r>
              <a:rPr lang="en-US" altLang="ja-JP" sz="1600" dirty="0" err="1">
                <a:latin typeface="Courier"/>
                <a:cs typeface="Courier"/>
              </a:rPr>
              <a:t>nstep</a:t>
            </a:r>
            <a:r>
              <a:rPr lang="en-US" altLang="ja-JP" sz="1600" dirty="0">
                <a:latin typeface="Courier"/>
                <a:cs typeface="Courier"/>
              </a:rPr>
              <a:t>=20, </a:t>
            </a:r>
            <a:r>
              <a:rPr lang="en-US" altLang="ja-JP" sz="1600" dirty="0" err="1">
                <a:latin typeface="Courier"/>
                <a:cs typeface="Courier"/>
              </a:rPr>
              <a:t>iprint</a:t>
            </a:r>
            <a:r>
              <a:rPr lang="en-US" altLang="ja-JP" sz="1600" dirty="0">
                <a:latin typeface="Courier"/>
                <a:cs typeface="Courier"/>
              </a:rPr>
              <a:t>=20, </a:t>
            </a:r>
            <a:r>
              <a:rPr lang="en-US" altLang="ja-JP" sz="1600" dirty="0" err="1">
                <a:latin typeface="Courier"/>
                <a:cs typeface="Courier"/>
              </a:rPr>
              <a:t>isave</a:t>
            </a:r>
            <a:r>
              <a:rPr lang="en-US" altLang="ja-JP" sz="1600" dirty="0">
                <a:latin typeface="Courier"/>
                <a:cs typeface="Courier"/>
              </a:rPr>
              <a:t>=20,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 </a:t>
            </a:r>
            <a:r>
              <a:rPr lang="en-US" altLang="ja-JP" sz="1600" dirty="0" err="1">
                <a:latin typeface="Courier"/>
                <a:cs typeface="Courier"/>
              </a:rPr>
              <a:t>dt</a:t>
            </a:r>
            <a:r>
              <a:rPr lang="en-US" altLang="ja-JP" sz="1600" dirty="0">
                <a:latin typeface="Courier"/>
                <a:cs typeface="Courier"/>
              </a:rPr>
              <a:t>=5.0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 </a:t>
            </a:r>
            <a:r>
              <a:rPr lang="en-US" altLang="ja-JP" sz="1600" dirty="0" err="1">
                <a:latin typeface="Courier"/>
                <a:cs typeface="Courier"/>
              </a:rPr>
              <a:t>ndr</a:t>
            </a:r>
            <a:r>
              <a:rPr lang="en-US" altLang="ja-JP" sz="1600" dirty="0">
                <a:latin typeface="Courier"/>
                <a:cs typeface="Courier"/>
              </a:rPr>
              <a:t>=90, </a:t>
            </a:r>
            <a:r>
              <a:rPr lang="en-US" altLang="ja-JP" sz="1600" dirty="0" err="1">
                <a:latin typeface="Courier"/>
                <a:cs typeface="Courier"/>
              </a:rPr>
              <a:t>ndw</a:t>
            </a:r>
            <a:r>
              <a:rPr lang="en-US" altLang="ja-JP" sz="1600" dirty="0">
                <a:latin typeface="Courier"/>
                <a:cs typeface="Courier"/>
              </a:rPr>
              <a:t>=91,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 </a:t>
            </a:r>
            <a:r>
              <a:rPr lang="en-US" altLang="ja-JP" sz="1600" dirty="0" err="1">
                <a:latin typeface="Courier"/>
                <a:cs typeface="Courier"/>
              </a:rPr>
              <a:t>pseudo_dir</a:t>
            </a:r>
            <a:r>
              <a:rPr lang="en-US" altLang="ja-JP" sz="1600" dirty="0">
                <a:latin typeface="Courier"/>
                <a:cs typeface="Courier"/>
              </a:rPr>
              <a:t>='﻿/</a:t>
            </a:r>
            <a:r>
              <a:rPr lang="en-US" altLang="ja-JP" sz="1600" dirty="0" err="1">
                <a:latin typeface="Courier"/>
                <a:cs typeface="Courier"/>
              </a:rPr>
              <a:t>usr</a:t>
            </a:r>
            <a:r>
              <a:rPr lang="en-US" altLang="ja-JP" sz="1600" dirty="0">
                <a:latin typeface="Courier"/>
                <a:cs typeface="Courier"/>
              </a:rPr>
              <a:t>/share/espresso/pseudo/',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 </a:t>
            </a:r>
            <a:r>
              <a:rPr lang="en-US" altLang="ja-JP" sz="1600" dirty="0" err="1">
                <a:latin typeface="Courier"/>
                <a:cs typeface="Courier"/>
              </a:rPr>
              <a:t>outdir</a:t>
            </a:r>
            <a:r>
              <a:rPr lang="en-US" altLang="ja-JP" sz="1600" dirty="0">
                <a:latin typeface="Courier"/>
                <a:cs typeface="Courier"/>
              </a:rPr>
              <a:t>='/home/user/</a:t>
            </a:r>
            <a:r>
              <a:rPr lang="en-US" altLang="ja-JP" sz="1600" dirty="0" err="1">
                <a:latin typeface="Courier"/>
                <a:cs typeface="Courier"/>
              </a:rPr>
              <a:t>qe</a:t>
            </a:r>
            <a:r>
              <a:rPr lang="en-US" altLang="ja-JP" sz="1600" dirty="0">
                <a:latin typeface="Courier"/>
                <a:cs typeface="Courier"/>
              </a:rPr>
              <a:t>/examples/</a:t>
            </a:r>
            <a:r>
              <a:rPr lang="en-US" altLang="ja-JP" sz="1600" dirty="0" err="1">
                <a:latin typeface="Courier"/>
                <a:cs typeface="Courier"/>
              </a:rPr>
              <a:t>tempdir</a:t>
            </a:r>
            <a:r>
              <a:rPr lang="en-US" altLang="ja-JP" sz="1600" dirty="0">
                <a:latin typeface="Courier"/>
                <a:cs typeface="Courier"/>
              </a:rPr>
              <a:t>/’,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/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&amp;system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 </a:t>
            </a:r>
            <a:r>
              <a:rPr lang="en-US" altLang="ja-JP" sz="1600" dirty="0" err="1">
                <a:latin typeface="Courier"/>
                <a:cs typeface="Courier"/>
              </a:rPr>
              <a:t>ibrav</a:t>
            </a:r>
            <a:r>
              <a:rPr lang="en-US" altLang="ja-JP" sz="1600" dirty="0">
                <a:latin typeface="Courier"/>
                <a:cs typeface="Courier"/>
              </a:rPr>
              <a:t>=8, </a:t>
            </a:r>
            <a:r>
              <a:rPr lang="en-US" altLang="ja-JP" sz="1600" dirty="0" err="1">
                <a:latin typeface="Courier"/>
                <a:cs typeface="Courier"/>
              </a:rPr>
              <a:t>celldm</a:t>
            </a:r>
            <a:r>
              <a:rPr lang="en-US" altLang="ja-JP" sz="1600" dirty="0">
                <a:latin typeface="Courier"/>
                <a:cs typeface="Courier"/>
              </a:rPr>
              <a:t>(1)=9.28990, </a:t>
            </a:r>
            <a:r>
              <a:rPr lang="en-US" altLang="ja-JP" sz="1600" dirty="0" err="1">
                <a:latin typeface="Courier"/>
                <a:cs typeface="Courier"/>
              </a:rPr>
              <a:t>celldm</a:t>
            </a:r>
            <a:r>
              <a:rPr lang="en-US" altLang="ja-JP" sz="1600" dirty="0">
                <a:latin typeface="Courier"/>
                <a:cs typeface="Courier"/>
              </a:rPr>
              <a:t>(2)=1.73206, </a:t>
            </a:r>
            <a:r>
              <a:rPr lang="en-US" altLang="ja-JP" sz="1600" dirty="0" err="1">
                <a:latin typeface="Courier"/>
                <a:cs typeface="Courier"/>
              </a:rPr>
              <a:t>celldm</a:t>
            </a:r>
            <a:r>
              <a:rPr lang="en-US" altLang="ja-JP" sz="1600" dirty="0">
                <a:latin typeface="Courier"/>
                <a:cs typeface="Courier"/>
              </a:rPr>
              <a:t>(3)=1.09955,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 </a:t>
            </a:r>
            <a:r>
              <a:rPr lang="en-US" altLang="ja-JP" sz="1600" dirty="0" err="1">
                <a:latin typeface="Courier"/>
                <a:cs typeface="Courier"/>
              </a:rPr>
              <a:t>nat</a:t>
            </a:r>
            <a:r>
              <a:rPr lang="en-US" altLang="ja-JP" sz="1600" dirty="0">
                <a:latin typeface="Courier"/>
                <a:cs typeface="Courier"/>
              </a:rPr>
              <a:t>=18, </a:t>
            </a:r>
            <a:r>
              <a:rPr lang="en-US" altLang="ja-JP" sz="1600" dirty="0" err="1">
                <a:latin typeface="Courier"/>
                <a:cs typeface="Courier"/>
              </a:rPr>
              <a:t>ntyp</a:t>
            </a:r>
            <a:r>
              <a:rPr lang="en-US" altLang="ja-JP" sz="1600" dirty="0">
                <a:latin typeface="Courier"/>
                <a:cs typeface="Courier"/>
              </a:rPr>
              <a:t>=2, </a:t>
            </a:r>
            <a:r>
              <a:rPr lang="en-US" altLang="ja-JP" sz="1600" dirty="0" err="1">
                <a:latin typeface="Courier"/>
                <a:cs typeface="Courier"/>
              </a:rPr>
              <a:t>nbnd</a:t>
            </a:r>
            <a:r>
              <a:rPr lang="en-US" altLang="ja-JP" sz="1600" dirty="0">
                <a:latin typeface="Courier"/>
                <a:cs typeface="Courier"/>
              </a:rPr>
              <a:t>=48, </a:t>
            </a:r>
            <a:r>
              <a:rPr lang="en-US" altLang="ja-JP" sz="1600" dirty="0" err="1">
                <a:latin typeface="Courier"/>
                <a:cs typeface="Courier"/>
              </a:rPr>
              <a:t>nspin</a:t>
            </a:r>
            <a:r>
              <a:rPr lang="en-US" altLang="ja-JP" sz="1600" dirty="0">
                <a:latin typeface="Courier"/>
                <a:cs typeface="Courier"/>
              </a:rPr>
              <a:t>=1,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 </a:t>
            </a:r>
            <a:r>
              <a:rPr lang="en-US" altLang="ja-JP" sz="1600" dirty="0" err="1">
                <a:latin typeface="Courier"/>
                <a:cs typeface="Courier"/>
              </a:rPr>
              <a:t>ecutwfc</a:t>
            </a:r>
            <a:r>
              <a:rPr lang="en-US" altLang="ja-JP" sz="1600" dirty="0">
                <a:latin typeface="Courier"/>
                <a:cs typeface="Courier"/>
              </a:rPr>
              <a:t>=20.0, </a:t>
            </a:r>
            <a:r>
              <a:rPr lang="en-US" altLang="ja-JP" sz="1600" dirty="0" err="1">
                <a:latin typeface="Courier"/>
                <a:cs typeface="Courier"/>
              </a:rPr>
              <a:t>ecutrho</a:t>
            </a:r>
            <a:r>
              <a:rPr lang="en-US" altLang="ja-JP" sz="1600" dirty="0">
                <a:latin typeface="Courier"/>
                <a:cs typeface="Courier"/>
              </a:rPr>
              <a:t>=150.0,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 nr1b=16, nr2b=16, nr3b=16,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  </a:t>
            </a:r>
            <a:r>
              <a:rPr lang="en-US" altLang="ja-JP" sz="1600" dirty="0" err="1">
                <a:latin typeface="Courier"/>
                <a:cs typeface="Courier"/>
              </a:rPr>
              <a:t>qcutz</a:t>
            </a:r>
            <a:r>
              <a:rPr lang="en-US" altLang="ja-JP" sz="1600" dirty="0">
                <a:latin typeface="Courier"/>
                <a:cs typeface="Courier"/>
              </a:rPr>
              <a:t>=150., q2sigma=2.0, </a:t>
            </a:r>
            <a:r>
              <a:rPr lang="en-US" altLang="ja-JP" sz="1600" dirty="0" err="1">
                <a:latin typeface="Courier"/>
                <a:cs typeface="Courier"/>
              </a:rPr>
              <a:t>ecfixed</a:t>
            </a:r>
            <a:r>
              <a:rPr lang="en-US" altLang="ja-JP" sz="1600" dirty="0">
                <a:latin typeface="Courier"/>
                <a:cs typeface="Courier"/>
              </a:rPr>
              <a:t>=16.0,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/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1403" y="1333852"/>
            <a:ext cx="3393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入力ファイル：</a:t>
            </a:r>
            <a:r>
              <a:rPr kumimoji="1" lang="en-US" altLang="ja-JP" sz="2000" dirty="0"/>
              <a:t> </a:t>
            </a:r>
            <a:r>
              <a:rPr lang="en-US" altLang="ja-JP" sz="2000" dirty="0"/>
              <a:t>sio2.cp.start.in</a:t>
            </a:r>
            <a:endParaRPr kumimoji="1" lang="ja-JP" altLang="en-US" sz="2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409135" y="4546268"/>
            <a:ext cx="1467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chemeClr val="accent6"/>
                </a:solidFill>
              </a:rPr>
              <a:t>原子数：１８</a:t>
            </a:r>
            <a:br>
              <a:rPr kumimoji="1" lang="en-US" altLang="ja-JP" sz="1600" b="1" dirty="0">
                <a:solidFill>
                  <a:schemeClr val="accent6"/>
                </a:solidFill>
              </a:rPr>
            </a:br>
            <a:r>
              <a:rPr kumimoji="1" lang="ja-JP" altLang="en-US" sz="1600" b="1" dirty="0">
                <a:solidFill>
                  <a:schemeClr val="accent6"/>
                </a:solidFill>
              </a:rPr>
              <a:t>原子種</a:t>
            </a:r>
            <a:r>
              <a:rPr lang="ja-JP" altLang="en-US" sz="1600" b="1" dirty="0">
                <a:solidFill>
                  <a:schemeClr val="accent6"/>
                </a:solidFill>
              </a:rPr>
              <a:t>：２</a:t>
            </a:r>
            <a:endParaRPr lang="en-US" altLang="ja-JP" sz="1600" b="1" dirty="0">
              <a:solidFill>
                <a:schemeClr val="accent6"/>
              </a:solidFill>
            </a:endParaRPr>
          </a:p>
          <a:p>
            <a:r>
              <a:rPr lang="en-US" altLang="ja-JP" sz="1600" b="1" dirty="0">
                <a:solidFill>
                  <a:schemeClr val="accent6"/>
                </a:solidFill>
              </a:rPr>
              <a:t>non-polarized </a:t>
            </a:r>
            <a:endParaRPr kumimoji="1" lang="ja-JP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247540" y="1764284"/>
            <a:ext cx="3147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6"/>
                </a:solidFill>
              </a:rPr>
              <a:t>CPMD</a:t>
            </a:r>
            <a:r>
              <a:rPr kumimoji="1" lang="ja-JP" altLang="en-US" sz="1600" b="1" dirty="0">
                <a:solidFill>
                  <a:schemeClr val="accent6"/>
                </a:solidFill>
              </a:rPr>
              <a:t>を実行する</a:t>
            </a:r>
            <a:endParaRPr kumimoji="1" lang="en-US" altLang="ja-JP" sz="1600" b="1" dirty="0">
              <a:solidFill>
                <a:schemeClr val="accent6"/>
              </a:solidFill>
            </a:endParaRPr>
          </a:p>
          <a:p>
            <a:r>
              <a:rPr lang="en-US" altLang="ja-JP" sz="1600" b="1" dirty="0">
                <a:solidFill>
                  <a:schemeClr val="accent6"/>
                </a:solidFill>
              </a:rPr>
              <a:t>step</a:t>
            </a:r>
            <a:r>
              <a:rPr lang="ja-JP" altLang="en-US" sz="1600" b="1" dirty="0">
                <a:solidFill>
                  <a:schemeClr val="accent6"/>
                </a:solidFill>
              </a:rPr>
              <a:t>数：</a:t>
            </a:r>
            <a:r>
              <a:rPr lang="en-US" altLang="ja-JP" sz="1600" b="1" dirty="0">
                <a:solidFill>
                  <a:schemeClr val="accent6"/>
                </a:solidFill>
              </a:rPr>
              <a:t>20</a:t>
            </a:r>
          </a:p>
          <a:p>
            <a:r>
              <a:rPr lang="ja-JP" altLang="ja-JP" sz="1600" b="1" dirty="0">
                <a:solidFill>
                  <a:schemeClr val="accent6"/>
                </a:solidFill>
              </a:rPr>
              <a:t>M</a:t>
            </a:r>
            <a:r>
              <a:rPr lang="en-US" altLang="ja-JP" sz="1600" b="1" dirty="0">
                <a:solidFill>
                  <a:schemeClr val="accent6"/>
                </a:solidFill>
              </a:rPr>
              <a:t>D</a:t>
            </a:r>
            <a:r>
              <a:rPr lang="ja-JP" altLang="en-US" sz="1600" b="1" dirty="0">
                <a:solidFill>
                  <a:schemeClr val="accent6"/>
                </a:solidFill>
              </a:rPr>
              <a:t>計算の出力の設定</a:t>
            </a:r>
            <a:endParaRPr lang="en-US" altLang="ja-JP" sz="1600" b="1" dirty="0">
              <a:solidFill>
                <a:schemeClr val="accent6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55</a:t>
            </a:fld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965089" y="2690465"/>
            <a:ext cx="1661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6"/>
                </a:solidFill>
              </a:rPr>
              <a:t>time step</a:t>
            </a:r>
            <a:r>
              <a:rPr kumimoji="1" lang="ja-JP" altLang="en-US" sz="1600" b="1" dirty="0">
                <a:solidFill>
                  <a:schemeClr val="accent6"/>
                </a:solidFill>
              </a:rPr>
              <a:t>の設定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117489" y="3886766"/>
            <a:ext cx="1886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accent6"/>
                </a:solidFill>
              </a:rPr>
              <a:t> </a:t>
            </a:r>
            <a:r>
              <a:rPr lang="en-US" altLang="ja-JP" sz="1600" b="1" dirty="0" err="1">
                <a:solidFill>
                  <a:schemeClr val="accent6"/>
                </a:solidFill>
              </a:rPr>
              <a:t>ibrav</a:t>
            </a:r>
            <a:r>
              <a:rPr lang="en-US" altLang="ja-JP" sz="1600" b="1" dirty="0">
                <a:solidFill>
                  <a:schemeClr val="accent6"/>
                </a:solidFill>
              </a:rPr>
              <a:t>=8</a:t>
            </a:r>
            <a:r>
              <a:rPr lang="ja-JP" altLang="en-US" sz="1600" b="1" dirty="0">
                <a:solidFill>
                  <a:schemeClr val="accent6"/>
                </a:solidFill>
              </a:rPr>
              <a:t>：直方晶系</a:t>
            </a:r>
            <a:endParaRPr kumimoji="1" lang="ja-JP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9984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テキスト ボックス 32"/>
          <p:cNvSpPr txBox="1"/>
          <p:nvPr/>
        </p:nvSpPr>
        <p:spPr>
          <a:xfrm>
            <a:off x="351403" y="1325133"/>
            <a:ext cx="7181639" cy="50167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o-RO" altLang="ja-JP" sz="1600" dirty="0">
                <a:latin typeface="Courier"/>
                <a:cs typeface="Courier"/>
              </a:rPr>
              <a:t> &amp;electrons</a:t>
            </a:r>
          </a:p>
          <a:p>
            <a:r>
              <a:rPr lang="ro-RO" altLang="ja-JP" sz="1600" dirty="0">
                <a:latin typeface="Courier"/>
                <a:cs typeface="Courier"/>
              </a:rPr>
              <a:t>    electron_dynamics='damp', electron_damping=0.2,</a:t>
            </a:r>
          </a:p>
          <a:p>
            <a:r>
              <a:rPr lang="ro-RO" altLang="ja-JP" sz="1600" dirty="0">
                <a:latin typeface="Courier"/>
                <a:cs typeface="Courier"/>
              </a:rPr>
              <a:t>    startingwfc='random', ampre=0.01,</a:t>
            </a:r>
          </a:p>
          <a:p>
            <a:r>
              <a:rPr lang="ro-RO" altLang="ja-JP" sz="1600" dirty="0">
                <a:latin typeface="Courier"/>
                <a:cs typeface="Courier"/>
              </a:rPr>
              <a:t>    emass=700., emass_cutoff=3.,</a:t>
            </a:r>
          </a:p>
          <a:p>
            <a:r>
              <a:rPr lang="ro-RO" altLang="ja-JP" sz="1600" dirty="0">
                <a:latin typeface="Courier"/>
                <a:cs typeface="Courier"/>
              </a:rPr>
              <a:t> /</a:t>
            </a:r>
          </a:p>
          <a:p>
            <a:r>
              <a:rPr lang="ro-RO" altLang="ja-JP" sz="1600" dirty="0">
                <a:latin typeface="Courier"/>
                <a:cs typeface="Courier"/>
              </a:rPr>
              <a:t> &amp;ions</a:t>
            </a:r>
          </a:p>
          <a:p>
            <a:r>
              <a:rPr lang="ro-RO" altLang="ja-JP" sz="1600" dirty="0">
                <a:latin typeface="Courier"/>
                <a:cs typeface="Courier"/>
              </a:rPr>
              <a:t>    ion_dynamics='none',</a:t>
            </a:r>
          </a:p>
          <a:p>
            <a:r>
              <a:rPr lang="ro-RO" altLang="ja-JP" sz="1600" dirty="0">
                <a:latin typeface="Courier"/>
                <a:cs typeface="Courier"/>
              </a:rPr>
              <a:t>    ion_radius(1)=1.0, ion_radius(2)=1.0,</a:t>
            </a:r>
          </a:p>
          <a:p>
            <a:r>
              <a:rPr lang="ro-RO" altLang="ja-JP" sz="1600" dirty="0">
                <a:latin typeface="Courier"/>
                <a:cs typeface="Courier"/>
              </a:rPr>
              <a:t> /</a:t>
            </a:r>
          </a:p>
          <a:p>
            <a:r>
              <a:rPr lang="ro-RO" altLang="ja-JP" sz="1600" dirty="0">
                <a:latin typeface="Courier"/>
                <a:cs typeface="Courier"/>
              </a:rPr>
              <a:t>ATOMIC_SPECIES</a:t>
            </a:r>
          </a:p>
          <a:p>
            <a:r>
              <a:rPr lang="ro-RO" altLang="ja-JP" sz="1600" dirty="0">
                <a:latin typeface="Courier"/>
                <a:cs typeface="Courier"/>
              </a:rPr>
              <a:t>   O  16.00 O.pz-rrkjus.UPF</a:t>
            </a:r>
          </a:p>
          <a:p>
            <a:r>
              <a:rPr lang="ro-RO" altLang="ja-JP" sz="1600" dirty="0">
                <a:latin typeface="Courier"/>
                <a:cs typeface="Courier"/>
              </a:rPr>
              <a:t>  Si  28.00 Si.pz-vbc.UPF</a:t>
            </a:r>
          </a:p>
          <a:p>
            <a:r>
              <a:rPr lang="ro-RO" altLang="ja-JP" sz="1600" dirty="0">
                <a:latin typeface="Courier"/>
                <a:cs typeface="Courier"/>
              </a:rPr>
              <a:t>ATOMIC_POSITIONS</a:t>
            </a:r>
          </a:p>
          <a:p>
            <a:r>
              <a:rPr lang="ro-RO" altLang="ja-JP" sz="1600" dirty="0">
                <a:latin typeface="Courier"/>
                <a:cs typeface="Courier"/>
              </a:rPr>
              <a:t> O  3.18829368  14.83237039   1.22882961</a:t>
            </a:r>
          </a:p>
          <a:p>
            <a:r>
              <a:rPr lang="ro-RO" altLang="ja-JP" sz="1600" dirty="0">
                <a:latin typeface="Courier"/>
                <a:cs typeface="Courier"/>
              </a:rPr>
              <a:t> O  7.83231469   6.78704039   1.22882961</a:t>
            </a:r>
          </a:p>
          <a:p>
            <a:r>
              <a:rPr lang="ro-RO" altLang="ja-JP" sz="1600" dirty="0">
                <a:latin typeface="Courier"/>
                <a:cs typeface="Courier"/>
              </a:rPr>
              <a:t> O  2.07443467   5.99537992   4.73758250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</a:t>
            </a:r>
            <a:r>
              <a:rPr lang="is-IS" altLang="ja-JP" sz="1600" dirty="0">
                <a:latin typeface="Courier"/>
                <a:cs typeface="Courier"/>
              </a:rPr>
              <a:t>…</a:t>
            </a:r>
          </a:p>
          <a:p>
            <a:r>
              <a:rPr lang="de-DE" altLang="ja-JP" sz="1600" dirty="0">
                <a:latin typeface="Courier"/>
                <a:cs typeface="Courier"/>
              </a:rPr>
              <a:t>Si  6.77884003   4.23184358  -0.04188031</a:t>
            </a:r>
          </a:p>
          <a:p>
            <a:r>
              <a:rPr lang="de-DE" altLang="ja-JP" sz="1600" dirty="0">
                <a:latin typeface="Courier"/>
                <a:cs typeface="Courier"/>
              </a:rPr>
              <a:t>Si  2.13389003   3.81348642   6.85202747</a:t>
            </a:r>
          </a:p>
          <a:p>
            <a:r>
              <a:rPr lang="de-DE" altLang="ja-JP" sz="1600" dirty="0">
                <a:latin typeface="Courier"/>
                <a:cs typeface="Courier"/>
              </a:rPr>
              <a:t>Si  6.77884003  11.85881642   6.85202747</a:t>
            </a:r>
            <a:endParaRPr lang="en-US" altLang="ja-JP" sz="1600" dirty="0">
              <a:latin typeface="Courier"/>
              <a:cs typeface="Courier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51403" y="898827"/>
            <a:ext cx="4121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入力ファイル：</a:t>
            </a:r>
            <a:r>
              <a:rPr kumimoji="1" lang="en-US" altLang="ja-JP" sz="2000" dirty="0"/>
              <a:t> </a:t>
            </a:r>
            <a:r>
              <a:rPr lang="en-US" altLang="ja-JP" sz="2000" dirty="0" err="1"/>
              <a:t>al.scf.cg.in</a:t>
            </a:r>
            <a:r>
              <a:rPr kumimoji="1" lang="ja-JP" altLang="en-US" sz="2000" dirty="0"/>
              <a:t>　（続き）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357673" y="2785045"/>
            <a:ext cx="1953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chemeClr val="accent6"/>
                </a:solidFill>
              </a:rPr>
              <a:t>イオンは固定する。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37172" y="3567045"/>
            <a:ext cx="1718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chemeClr val="accent6"/>
                </a:solidFill>
              </a:rPr>
              <a:t>計算する元素と擬ポテンシャルの設定</a:t>
            </a:r>
          </a:p>
        </p:txBody>
      </p:sp>
      <p:sp>
        <p:nvSpPr>
          <p:cNvPr id="10" name="タイトル 3"/>
          <p:cNvSpPr>
            <a:spLocks noGrp="1"/>
          </p:cNvSpPr>
          <p:nvPr>
            <p:ph type="title"/>
          </p:nvPr>
        </p:nvSpPr>
        <p:spPr>
          <a:xfrm>
            <a:off x="899872" y="20852"/>
            <a:ext cx="7154161" cy="647542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CPV/examples/example01</a:t>
            </a:r>
            <a:r>
              <a:rPr lang="ja-JP" altLang="en-US" sz="3600" dirty="0"/>
              <a:t>（２）</a:t>
            </a:r>
            <a:endParaRPr kumimoji="1" lang="ja-JP" altLang="en-US" sz="36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56</a:t>
            </a:fld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357673" y="1326421"/>
            <a:ext cx="2175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6"/>
                </a:solidFill>
              </a:rPr>
              <a:t>MD</a:t>
            </a:r>
            <a:r>
              <a:rPr kumimoji="1" lang="ja-JP" altLang="en-US" sz="1600" b="1" dirty="0">
                <a:solidFill>
                  <a:schemeClr val="accent6"/>
                </a:solidFill>
              </a:rPr>
              <a:t>計算における設定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689572" y="4550442"/>
            <a:ext cx="171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chemeClr val="accent6"/>
                </a:solidFill>
              </a:rPr>
              <a:t>原子位置の設定</a:t>
            </a:r>
          </a:p>
        </p:txBody>
      </p:sp>
    </p:spTree>
    <p:extLst>
      <p:ext uri="{BB962C8B-B14F-4D97-AF65-F5344CB8AC3E}">
        <p14:creationId xmlns:p14="http://schemas.microsoft.com/office/powerpoint/2010/main" val="27003219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CPV</a:t>
            </a:r>
            <a:r>
              <a:rPr lang="ja-JP" altLang="en-US" sz="3600"/>
              <a:t>について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19099"/>
            <a:ext cx="8229600" cy="6138901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CPV :  Car-</a:t>
            </a:r>
            <a:r>
              <a:rPr lang="en-US" altLang="ja-JP" sz="2400" dirty="0" err="1"/>
              <a:t>Parrinello</a:t>
            </a:r>
            <a:r>
              <a:rPr lang="en-US" altLang="ja-JP" sz="2400" dirty="0"/>
              <a:t> molecular dynamics</a:t>
            </a:r>
            <a:br>
              <a:rPr lang="en-US" altLang="ja-JP" sz="2000" dirty="0"/>
            </a:br>
            <a:r>
              <a:rPr lang="ja-JP" altLang="en-US" sz="2000"/>
              <a:t>詳しくは、</a:t>
            </a:r>
            <a:r>
              <a:rPr lang="en-US" altLang="ja-JP" sz="2000" dirty="0"/>
              <a:t>CPMD</a:t>
            </a:r>
            <a:r>
              <a:rPr lang="ja-JP" altLang="en-US" sz="2000"/>
              <a:t>のページ</a:t>
            </a:r>
            <a:br>
              <a:rPr lang="en-US" altLang="ja-JP" sz="2000" dirty="0"/>
            </a:br>
            <a:r>
              <a:rPr lang="en-US" altLang="ja-JP" sz="2000" dirty="0">
                <a:solidFill>
                  <a:srgbClr val="0000FF"/>
                </a:solidFill>
              </a:rPr>
              <a:t>http://</a:t>
            </a:r>
            <a:r>
              <a:rPr lang="en-US" altLang="ja-JP" sz="2000" dirty="0" err="1">
                <a:solidFill>
                  <a:srgbClr val="0000FF"/>
                </a:solidFill>
              </a:rPr>
              <a:t>www.cpmd.org</a:t>
            </a:r>
            <a:r>
              <a:rPr lang="en-US" altLang="ja-JP" sz="2000" dirty="0">
                <a:solidFill>
                  <a:srgbClr val="0000FF"/>
                </a:solidFill>
              </a:rPr>
              <a:t>/</a:t>
            </a:r>
            <a:br>
              <a:rPr lang="en-US" altLang="ja-JP" sz="2000" dirty="0">
                <a:solidFill>
                  <a:srgbClr val="0000FF"/>
                </a:solidFill>
              </a:rPr>
            </a:br>
            <a:r>
              <a:rPr lang="ja-JP" altLang="en-US" sz="2000"/>
              <a:t>を参照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57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157D9E1-2245-B842-81B7-7C28FF6EC2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4" r="2187"/>
          <a:stretch/>
        </p:blipFill>
        <p:spPr>
          <a:xfrm>
            <a:off x="150019" y="2184914"/>
            <a:ext cx="8843962" cy="365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135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>
            <a:normAutofit/>
          </a:bodyPr>
          <a:lstStyle/>
          <a:p>
            <a:r>
              <a:rPr lang="en-US" altLang="ja-JP" sz="3600" dirty="0" err="1"/>
              <a:t>PHonon</a:t>
            </a:r>
            <a:r>
              <a:rPr lang="ja-JP" altLang="en-US" sz="3600"/>
              <a:t>の</a:t>
            </a:r>
            <a:r>
              <a:rPr lang="en-US" altLang="ja-JP" sz="3600" dirty="0"/>
              <a:t>example</a:t>
            </a:r>
            <a:r>
              <a:rPr lang="ja-JP" altLang="en-US" sz="3600"/>
              <a:t>の実行テスト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19099"/>
            <a:ext cx="8229600" cy="6138901"/>
          </a:xfrm>
        </p:spPr>
        <p:txBody>
          <a:bodyPr>
            <a:normAutofit/>
          </a:bodyPr>
          <a:lstStyle/>
          <a:p>
            <a:r>
              <a:rPr lang="en-US" altLang="ja-JP" sz="2000" dirty="0" err="1"/>
              <a:t>PHonon</a:t>
            </a:r>
            <a:r>
              <a:rPr lang="en-US" altLang="ja-JP" sz="2000" dirty="0"/>
              <a:t>/examples/example01 </a:t>
            </a:r>
            <a:r>
              <a:rPr lang="ja-JP" altLang="en-US" sz="2000"/>
              <a:t>へ移動する。</a:t>
            </a:r>
            <a:br>
              <a:rPr lang="en-US" altLang="ja-JP" sz="2000" dirty="0"/>
            </a:br>
            <a:r>
              <a:rPr lang="ja-JP" altLang="en-US" sz="2000"/>
              <a:t>　</a:t>
            </a:r>
            <a:r>
              <a:rPr lang="en-US" altLang="ja-JP" sz="2000" dirty="0"/>
              <a:t>$ cd </a:t>
            </a:r>
            <a:r>
              <a:rPr lang="en-US" altLang="ja-JP" sz="2000" dirty="0" err="1"/>
              <a:t>PHonon</a:t>
            </a:r>
            <a:r>
              <a:rPr lang="en-US" altLang="ja-JP" sz="2000" dirty="0"/>
              <a:t>/examples/example01</a:t>
            </a:r>
          </a:p>
          <a:p>
            <a:r>
              <a:rPr lang="ja-JP" altLang="en-US" sz="2000"/>
              <a:t>ディレクトリの</a:t>
            </a:r>
            <a:r>
              <a:rPr lang="ja-JP" altLang="en-US" sz="2000" dirty="0"/>
              <a:t>中のファイル</a:t>
            </a:r>
            <a:r>
              <a:rPr lang="ja-JP" altLang="en-US" sz="2000"/>
              <a:t>の確認する。</a:t>
            </a:r>
            <a:br>
              <a:rPr lang="en-US" altLang="ja-JP" sz="2000" dirty="0"/>
            </a:br>
            <a:r>
              <a:rPr lang="ja-JP" altLang="en-US" sz="2000"/>
              <a:t>　</a:t>
            </a:r>
            <a:r>
              <a:rPr lang="en-US" altLang="ja-JP" sz="2000" dirty="0"/>
              <a:t>$ ls</a:t>
            </a:r>
            <a:b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README  </a:t>
            </a:r>
            <a:r>
              <a:rPr lang="en-US" altLang="ja-JP" sz="2000" dirty="0">
                <a:solidFill>
                  <a:srgbClr val="0070C0"/>
                </a:solidFill>
              </a:rPr>
              <a:t>reference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ja-JP" sz="2000" dirty="0" err="1">
                <a:solidFill>
                  <a:srgbClr val="00B050"/>
                </a:solidFill>
              </a:rPr>
              <a:t>run_example</a:t>
            </a:r>
            <a:r>
              <a:rPr lang="en-US" altLang="ja-JP" sz="2000" dirty="0">
                <a:solidFill>
                  <a:srgbClr val="00B050"/>
                </a:solidFill>
              </a:rPr>
              <a:t> </a:t>
            </a:r>
          </a:p>
          <a:p>
            <a:r>
              <a:rPr lang="en-US" altLang="en-US" sz="2000" dirty="0" err="1"/>
              <a:t>run_example</a:t>
            </a:r>
            <a:r>
              <a:rPr lang="en-US" altLang="en-US" sz="2000" dirty="0"/>
              <a:t> </a:t>
            </a:r>
            <a:r>
              <a:rPr lang="ja-JP" altLang="en-US" sz="2000"/>
              <a:t>のシェルスクリプトを実行する</a:t>
            </a:r>
            <a:br>
              <a:rPr lang="en-US" altLang="en-US" sz="2000" dirty="0"/>
            </a:br>
            <a:r>
              <a:rPr lang="ja-JP" altLang="en-US" sz="2000"/>
              <a:t>　</a:t>
            </a:r>
            <a:r>
              <a:rPr lang="en-US" altLang="ja-JP" sz="2000" dirty="0"/>
              <a:t>$ ./</a:t>
            </a:r>
            <a:r>
              <a:rPr lang="en-US" altLang="ja-JP" sz="2000" dirty="0" err="1"/>
              <a:t>run_example</a:t>
            </a:r>
            <a:br>
              <a:rPr lang="en-US" altLang="ja-JP" sz="1800" dirty="0"/>
            </a:br>
            <a:br>
              <a:rPr lang="en-US" altLang="ja-JP" sz="1600" dirty="0"/>
            </a:b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/home/user/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qe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/examples/Phonon/examples/example01 : starting</a:t>
            </a:r>
          </a:p>
          <a:p>
            <a:pPr marL="0" indent="0">
              <a:buNone/>
            </a:pPr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example shows how to use 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pw.x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ph.x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calculate phonon</a:t>
            </a:r>
          </a:p>
          <a:p>
            <a:pPr marL="400050" lvl="1" indent="0">
              <a:buNone/>
            </a:pP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Frequencies at Gamma and X for Si and C in the diamond structure and</a:t>
            </a:r>
          </a:p>
          <a:p>
            <a:pPr marL="400050" lvl="1" indent="0">
              <a:buNone/>
            </a:pP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fcc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-Ni.</a:t>
            </a:r>
          </a:p>
          <a:p>
            <a:pPr marL="400050" lvl="1" indent="0">
              <a:buNone/>
            </a:pP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400050" lvl="1" indent="0">
              <a:buNone/>
            </a:pP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/home/user/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qe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/examples/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PHonon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/examples/example01: done</a:t>
            </a:r>
          </a:p>
          <a:p>
            <a:pPr marL="285750"/>
            <a:r>
              <a:rPr lang="ja-JP" altLang="en-US" sz="2000"/>
              <a:t>無事に終了すると</a:t>
            </a:r>
            <a:r>
              <a:rPr lang="en-US" altLang="ja-JP" sz="2000" dirty="0"/>
              <a:t>  results </a:t>
            </a:r>
            <a:r>
              <a:rPr lang="ja-JP" altLang="en-US" sz="2000"/>
              <a:t>というディレクトリができる。</a:t>
            </a: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59544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899872" y="20852"/>
            <a:ext cx="7154161" cy="647542"/>
          </a:xfrm>
        </p:spPr>
        <p:txBody>
          <a:bodyPr>
            <a:normAutofit/>
          </a:bodyPr>
          <a:lstStyle/>
          <a:p>
            <a:r>
              <a:rPr lang="en-US" altLang="ja-JP" sz="3600" dirty="0" err="1"/>
              <a:t>PHonon</a:t>
            </a:r>
            <a:r>
              <a:rPr lang="en-US" altLang="ja-JP" sz="3600" dirty="0"/>
              <a:t>/examples/example01</a:t>
            </a:r>
            <a:endParaRPr kumimoji="1" lang="ja-JP" altLang="en-US" sz="3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51403" y="803250"/>
            <a:ext cx="689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Si</a:t>
            </a:r>
            <a:r>
              <a:rPr lang="ja-JP" altLang="en-US" sz="2400" dirty="0"/>
              <a:t>の計算</a:t>
            </a: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51403" y="1725464"/>
            <a:ext cx="8613856" cy="25545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Courier"/>
                <a:cs typeface="Courier"/>
              </a:rPr>
              <a:t>phonons of Si at Gamma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&amp;</a:t>
            </a:r>
            <a:r>
              <a:rPr lang="en-US" altLang="ja-JP" sz="1600" dirty="0" err="1">
                <a:latin typeface="Courier"/>
                <a:cs typeface="Courier"/>
              </a:rPr>
              <a:t>inputph</a:t>
            </a:r>
            <a:endParaRPr lang="en-US" altLang="ja-JP" sz="1600" dirty="0">
              <a:latin typeface="Courier"/>
              <a:cs typeface="Courier"/>
            </a:endParaRPr>
          </a:p>
          <a:p>
            <a:r>
              <a:rPr lang="en-US" altLang="ja-JP" sz="1600" dirty="0">
                <a:latin typeface="Courier"/>
                <a:cs typeface="Courier"/>
              </a:rPr>
              <a:t>  tr2_ph=1.0d-14,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prefix='silicon',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</a:t>
            </a:r>
            <a:r>
              <a:rPr lang="en-US" altLang="ja-JP" sz="1600" dirty="0" err="1">
                <a:latin typeface="Courier"/>
                <a:cs typeface="Courier"/>
              </a:rPr>
              <a:t>epsil</a:t>
            </a:r>
            <a:r>
              <a:rPr lang="en-US" altLang="ja-JP" sz="1600" dirty="0">
                <a:latin typeface="Courier"/>
                <a:cs typeface="Courier"/>
              </a:rPr>
              <a:t>=.true.,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amass(1)=28.08,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</a:t>
            </a:r>
            <a:r>
              <a:rPr lang="en-US" altLang="ja-JP" sz="1600" dirty="0" err="1">
                <a:latin typeface="Courier"/>
                <a:cs typeface="Courier"/>
              </a:rPr>
              <a:t>outdir</a:t>
            </a:r>
            <a:r>
              <a:rPr lang="en-US" altLang="ja-JP" sz="1600" dirty="0">
                <a:latin typeface="Courier"/>
                <a:cs typeface="Courier"/>
              </a:rPr>
              <a:t>='/home/user/</a:t>
            </a:r>
            <a:r>
              <a:rPr lang="en-US" altLang="ja-JP" sz="1600" dirty="0" err="1">
                <a:latin typeface="Courier"/>
                <a:cs typeface="Courier"/>
              </a:rPr>
              <a:t>qe</a:t>
            </a:r>
            <a:r>
              <a:rPr lang="en-US" altLang="ja-JP" sz="1600" dirty="0">
                <a:latin typeface="Courier"/>
                <a:cs typeface="Courier"/>
              </a:rPr>
              <a:t>/examples/</a:t>
            </a:r>
            <a:r>
              <a:rPr lang="en-US" altLang="ja-JP" sz="1600" dirty="0" err="1">
                <a:latin typeface="Courier"/>
                <a:cs typeface="Courier"/>
              </a:rPr>
              <a:t>tempdir</a:t>
            </a:r>
            <a:r>
              <a:rPr lang="en-US" altLang="ja-JP" sz="1600" dirty="0">
                <a:latin typeface="Courier"/>
                <a:cs typeface="Courier"/>
              </a:rPr>
              <a:t>/',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 </a:t>
            </a:r>
            <a:r>
              <a:rPr lang="en-US" altLang="ja-JP" sz="1600" dirty="0" err="1">
                <a:latin typeface="Courier"/>
                <a:cs typeface="Courier"/>
              </a:rPr>
              <a:t>fildyn</a:t>
            </a:r>
            <a:r>
              <a:rPr lang="en-US" altLang="ja-JP" sz="1600" dirty="0">
                <a:latin typeface="Courier"/>
                <a:cs typeface="Courier"/>
              </a:rPr>
              <a:t>='</a:t>
            </a:r>
            <a:r>
              <a:rPr lang="en-US" altLang="ja-JP" sz="1600" dirty="0" err="1">
                <a:latin typeface="Courier"/>
                <a:cs typeface="Courier"/>
              </a:rPr>
              <a:t>si.dynG</a:t>
            </a:r>
            <a:r>
              <a:rPr lang="en-US" altLang="ja-JP" sz="1600" dirty="0">
                <a:latin typeface="Courier"/>
                <a:cs typeface="Courier"/>
              </a:rPr>
              <a:t>',</a:t>
            </a:r>
          </a:p>
          <a:p>
            <a:r>
              <a:rPr lang="en-US" altLang="ja-JP" sz="1600" dirty="0">
                <a:latin typeface="Courier"/>
                <a:cs typeface="Courier"/>
              </a:rPr>
              <a:t> /</a:t>
            </a:r>
          </a:p>
          <a:p>
            <a:r>
              <a:rPr lang="en-US" altLang="ja-JP" sz="1600" dirty="0">
                <a:latin typeface="Courier"/>
                <a:cs typeface="Courier"/>
              </a:rPr>
              <a:t>0.0 0.0 0.0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1403" y="1333852"/>
            <a:ext cx="3393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入力ファイル：</a:t>
            </a:r>
            <a:r>
              <a:rPr kumimoji="1" lang="en-US" altLang="ja-JP" sz="2000" dirty="0"/>
              <a:t> </a:t>
            </a:r>
            <a:r>
              <a:rPr lang="en-US" altLang="ja-JP" sz="2000" dirty="0" err="1"/>
              <a:t>si.phG.in</a:t>
            </a:r>
            <a:endParaRPr kumimoji="1" lang="ja-JP" altLang="en-US" sz="200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59</a:t>
            </a:fld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767760" y="2224441"/>
            <a:ext cx="1095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chemeClr val="accent6"/>
                </a:solidFill>
              </a:rPr>
              <a:t>収束条件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767760" y="2918198"/>
            <a:ext cx="1354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chemeClr val="accent6"/>
                </a:solidFill>
              </a:rPr>
              <a:t>質量の設定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767760" y="3912635"/>
            <a:ext cx="579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 err="1">
                <a:solidFill>
                  <a:schemeClr val="accent6"/>
                </a:solidFill>
              </a:rPr>
              <a:t>Γ</a:t>
            </a:r>
            <a:r>
              <a:rPr kumimoji="1" lang="ja-JP" altLang="en-US" sz="1600" b="1" dirty="0">
                <a:solidFill>
                  <a:schemeClr val="accent6"/>
                </a:solidFill>
              </a:rPr>
              <a:t>点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800047" y="3434175"/>
            <a:ext cx="1946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chemeClr val="accent6"/>
                </a:solidFill>
              </a:rPr>
              <a:t>出力ファイルの設定</a:t>
            </a:r>
          </a:p>
        </p:txBody>
      </p:sp>
    </p:spTree>
    <p:extLst>
      <p:ext uri="{BB962C8B-B14F-4D97-AF65-F5344CB8AC3E}">
        <p14:creationId xmlns:p14="http://schemas.microsoft.com/office/powerpoint/2010/main" val="3843456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455414" y="1205508"/>
            <a:ext cx="8233172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5" tIns="35715" rIns="35715" bIns="35715" anchor="ctr"/>
          <a:lstStyle/>
          <a:p>
            <a:pPr marL="0" marR="0" lvl="0" indent="0" algn="l" defTabSz="3214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MS PGothic" panose="020B0600070205080204" pitchFamily="34" charset="-128"/>
                <a:ea typeface="MS PGothic" panose="020B0600070205080204" pitchFamily="34" charset="-128"/>
              </a:rPr>
              <a:t>VirtualBox </a:t>
            </a:r>
            <a:r>
              <a:rPr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の設定</a:t>
            </a:r>
            <a:endParaRPr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xfrm>
            <a:off x="492950" y="1268173"/>
            <a:ext cx="8250040" cy="4902398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660"/>
              </a:lnSpc>
              <a:spcBef>
                <a:spcPts val="0"/>
              </a:spcBef>
              <a:buClr>
                <a:srgbClr val="FF2600"/>
              </a:buClr>
              <a:buChar char="✓"/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設定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: 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不要なポップアップメッセージを非表示にする</a:t>
            </a:r>
            <a:endParaRPr sz="1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lvl="1">
              <a:lnSpc>
                <a:spcPts val="2660"/>
              </a:lnSpc>
              <a:spcBef>
                <a:spcPts val="0"/>
              </a:spcBef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Windows: 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USBメモリからコピーした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vbconfig.bat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をダブルクリック</a:t>
            </a:r>
            <a:endParaRPr sz="1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lvl="1">
              <a:lnSpc>
                <a:spcPts val="2660"/>
              </a:lnSpc>
              <a:spcBef>
                <a:spcPts val="0"/>
              </a:spcBef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Mac OS X: 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vbconfig.command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をダブルクリック</a:t>
            </a:r>
            <a:b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</a:b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あるいはターミナルで「</a:t>
            </a:r>
            <a:r>
              <a:rPr sz="1800" i="1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sh</a:t>
            </a:r>
            <a:r>
              <a:rPr sz="1800" i="1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sz="1800" i="1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vbconfig.command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」を実行</a:t>
            </a:r>
            <a:endParaRPr sz="1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>
              <a:lnSpc>
                <a:spcPts val="2660"/>
              </a:lnSpc>
              <a:spcBef>
                <a:spcPts val="0"/>
              </a:spcBef>
              <a:buClr>
                <a:srgbClr val="FF2600"/>
              </a:buClr>
              <a:buChar char="✓"/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設定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: 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ホストOSのディスクに仮想マシンからアクセスできるように</a:t>
            </a:r>
            <a:endParaRPr sz="1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4076" lvl="1" indent="-297630">
              <a:lnSpc>
                <a:spcPts val="2660"/>
              </a:lnSpc>
              <a:spcBef>
                <a:spcPts val="0"/>
              </a:spcBef>
              <a:buAutoNum type="arabicPeriod"/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	VirtualBox 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マネージャー画面で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MateriAppsLive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-* 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を選択し「設定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」</a:t>
            </a:r>
          </a:p>
          <a:p>
            <a:pPr marL="744076" lvl="1" indent="-297630">
              <a:lnSpc>
                <a:spcPts val="2660"/>
              </a:lnSpc>
              <a:spcBef>
                <a:spcPts val="0"/>
              </a:spcBef>
              <a:buAutoNum type="arabicPeriod"/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	「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共有フォルダ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ー」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タブを開き、右側の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「+」(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新規共有フォルダーを追加します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)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をクリック</a:t>
            </a:r>
            <a:endParaRPr sz="1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4076" lvl="1" indent="-297630">
              <a:lnSpc>
                <a:spcPts val="2660"/>
              </a:lnSpc>
              <a:spcBef>
                <a:spcPts val="0"/>
              </a:spcBef>
              <a:buAutoNum type="arabicPeriod"/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	「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フォルダーのパス」の右側の「ｖ」マークをクリックし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、「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その他」を選択。さきほどUSBメモリからコピーしたフォルダーを選択する</a:t>
            </a:r>
            <a:endParaRPr sz="1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4076" lvl="1" indent="-297630">
              <a:lnSpc>
                <a:spcPts val="2660"/>
              </a:lnSpc>
              <a:spcBef>
                <a:spcPts val="0"/>
              </a:spcBef>
              <a:buAutoNum type="arabicPeriod"/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	「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自動マウント」をチェックし「OK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」⇒ 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さらに「OK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」</a:t>
            </a:r>
          </a:p>
          <a:p>
            <a:pPr marL="744076" lvl="1" indent="-297630">
              <a:lnSpc>
                <a:spcPts val="2660"/>
              </a:lnSpc>
              <a:spcBef>
                <a:spcPts val="0"/>
              </a:spcBef>
              <a:buAutoNum type="arabicPeriod"/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	仮想マシンを起動すると、3で選択したフォルダが、/media/sf_... 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の下に見える</a:t>
            </a:r>
            <a:endParaRPr sz="1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-2769" y="6437394"/>
            <a:ext cx="3992299" cy="287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5" tIns="35715" rIns="35715" bIns="35715" anchor="ctr">
            <a:spAutoFit/>
          </a:bodyPr>
          <a:lstStyle>
            <a:lvl1pPr>
              <a:defRPr sz="1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marL="0" marR="0" lvl="0" indent="0" algn="ctr" defTabSz="41073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ヒラギノ角ゴ ProN W3"/>
                <a:ea typeface="ヒラギノ角ゴ ProN W3"/>
                <a:sym typeface="ヒラギノ角ゴ ProN W3"/>
              </a:rPr>
              <a:t>MateriApps, 2013-2017. All rights reserved.</a:t>
            </a:r>
          </a:p>
        </p:txBody>
      </p:sp>
      <p:pic>
        <p:nvPicPr>
          <p:cNvPr id="137" name="cmsi-logo-gree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2206" y="292889"/>
            <a:ext cx="1036826" cy="34291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1" lang="uk-UA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uk-UA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83278744"/>
      </p:ext>
    </p:extLst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 err="1"/>
              <a:t>PHonon</a:t>
            </a:r>
            <a:r>
              <a:rPr lang="ja-JP" altLang="en-US" dirty="0"/>
              <a:t>の</a:t>
            </a:r>
            <a:r>
              <a:rPr lang="en-US" altLang="ja-JP" dirty="0"/>
              <a:t>example</a:t>
            </a:r>
            <a:r>
              <a:rPr lang="ja-JP" altLang="en-US" dirty="0"/>
              <a:t>の実行（１）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4"/>
            <a:ext cx="8229600" cy="6096036"/>
          </a:xfrm>
        </p:spPr>
        <p:txBody>
          <a:bodyPr>
            <a:normAutofit/>
          </a:bodyPr>
          <a:lstStyle/>
          <a:p>
            <a:r>
              <a:rPr lang="en-US" altLang="ja-JP" sz="2400" dirty="0" err="1"/>
              <a:t>PHonon</a:t>
            </a:r>
            <a:r>
              <a:rPr lang="en-US" altLang="ja-JP" sz="2400" dirty="0"/>
              <a:t>/examples/example01/results </a:t>
            </a:r>
            <a:r>
              <a:rPr lang="ja-JP" altLang="en-US" sz="2400" dirty="0"/>
              <a:t>へ移動</a:t>
            </a:r>
            <a:br>
              <a:rPr lang="en-US" altLang="ja-JP" sz="2400" dirty="0"/>
            </a:br>
            <a:r>
              <a:rPr lang="ja-JP" altLang="en-US" sz="2400"/>
              <a:t>　</a:t>
            </a:r>
            <a:r>
              <a:rPr lang="en-US" altLang="ja-JP" sz="2000" dirty="0"/>
              <a:t>$ cd </a:t>
            </a:r>
            <a:r>
              <a:rPr lang="en-US" altLang="ja-JP" sz="2000" dirty="0" err="1"/>
              <a:t>PHonon</a:t>
            </a:r>
            <a:r>
              <a:rPr lang="en-US" altLang="ja-JP" sz="2000" dirty="0"/>
              <a:t>/examples/example01/results</a:t>
            </a:r>
          </a:p>
          <a:p>
            <a:r>
              <a:rPr lang="ja-JP" altLang="en-US" sz="2400" dirty="0"/>
              <a:t>ディレクトリ</a:t>
            </a:r>
            <a:r>
              <a:rPr lang="en-US" altLang="ja-JP" sz="2400" dirty="0"/>
              <a:t> </a:t>
            </a:r>
            <a:r>
              <a:rPr lang="ja-JP" altLang="en-US" sz="2400" dirty="0"/>
              <a:t>の中のファイルの確認</a:t>
            </a:r>
            <a:br>
              <a:rPr lang="en-US" altLang="ja-JP" sz="2400" dirty="0"/>
            </a:br>
            <a:r>
              <a:rPr lang="ja-JP" altLang="en-US" sz="2400"/>
              <a:t>　</a:t>
            </a:r>
            <a:r>
              <a:rPr lang="en-US" altLang="ja-JP" sz="2000" dirty="0"/>
              <a:t>$ ls</a:t>
            </a:r>
            <a:br>
              <a:rPr lang="en-US" altLang="ja-JP" sz="2000" dirty="0"/>
            </a:br>
            <a:r>
              <a:rPr lang="en-US" altLang="ja-JP" sz="2000" dirty="0"/>
              <a:t> </a:t>
            </a:r>
            <a:r>
              <a:rPr lang="pl-PL" altLang="ja-JP" sz="2000" dirty="0" err="1">
                <a:solidFill>
                  <a:schemeClr val="bg1">
                    <a:lumMod val="50000"/>
                  </a:schemeClr>
                </a:solidFill>
              </a:rPr>
              <a:t>Cg.dyn</a:t>
            </a:r>
            <a:r>
              <a:rPr lang="pl-PL" altLang="ja-JP" sz="2000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pl-PL" altLang="ja-JP" sz="2000" dirty="0" err="1">
                <a:solidFill>
                  <a:schemeClr val="bg1">
                    <a:lumMod val="50000"/>
                  </a:schemeClr>
                </a:solidFill>
              </a:rPr>
              <a:t>c.scf.out</a:t>
            </a:r>
            <a:r>
              <a:rPr lang="pl-PL" altLang="ja-JP" sz="2000" dirty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pl-PL" altLang="ja-JP" sz="2000" dirty="0" err="1">
                <a:solidFill>
                  <a:schemeClr val="bg1">
                    <a:lumMod val="50000"/>
                  </a:schemeClr>
                </a:solidFill>
              </a:rPr>
              <a:t>ni.scf.in</a:t>
            </a:r>
            <a:r>
              <a:rPr lang="pl-PL" altLang="ja-JP" sz="2000" dirty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pl-PL" altLang="ja-JP" sz="2000" dirty="0" err="1">
                <a:solidFill>
                  <a:schemeClr val="bg1">
                    <a:lumMod val="50000"/>
                  </a:schemeClr>
                </a:solidFill>
              </a:rPr>
              <a:t>si.phG.in</a:t>
            </a:r>
            <a:r>
              <a:rPr lang="pl-PL" altLang="ja-JP" sz="2000" dirty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pl-PL" altLang="ja-JP" sz="2000" dirty="0" err="1">
                <a:solidFill>
                  <a:schemeClr val="bg1">
                    <a:lumMod val="50000"/>
                  </a:schemeClr>
                </a:solidFill>
              </a:rPr>
              <a:t>si.phXsingle.in</a:t>
            </a:r>
            <a:r>
              <a:rPr lang="pl-PL" altLang="ja-JP" sz="2000" dirty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pl-PL" altLang="ja-JP" sz="2000" dirty="0" err="1">
                <a:solidFill>
                  <a:schemeClr val="bg1">
                    <a:lumMod val="50000"/>
                  </a:schemeClr>
                </a:solidFill>
              </a:rPr>
              <a:t>siX.dyn</a:t>
            </a:r>
            <a:endParaRPr lang="pl-PL" altLang="ja-JP" sz="2000" dirty="0">
              <a:solidFill>
                <a:schemeClr val="bg1">
                  <a:lumMod val="50000"/>
                </a:schemeClr>
              </a:solidFill>
            </a:endParaRPr>
          </a:p>
          <a:p>
            <a:pPr marL="400050" lvl="1" indent="0">
              <a:buNone/>
            </a:pPr>
            <a:r>
              <a:rPr lang="pl-PL" altLang="ja-JP" sz="2000" dirty="0" err="1">
                <a:solidFill>
                  <a:schemeClr val="bg1">
                    <a:lumMod val="50000"/>
                  </a:schemeClr>
                </a:solidFill>
              </a:rPr>
              <a:t>c.phG.in</a:t>
            </a:r>
            <a:r>
              <a:rPr lang="pl-PL" altLang="ja-JP" sz="2000" dirty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pl-PL" altLang="ja-JP" sz="2000" dirty="0" err="1">
                <a:solidFill>
                  <a:schemeClr val="bg1">
                    <a:lumMod val="50000"/>
                  </a:schemeClr>
                </a:solidFill>
              </a:rPr>
              <a:t>matdyn</a:t>
            </a:r>
            <a:r>
              <a:rPr lang="pl-PL" altLang="ja-JP" sz="2000" dirty="0">
                <a:solidFill>
                  <a:schemeClr val="bg1">
                    <a:lumMod val="50000"/>
                  </a:schemeClr>
                </a:solidFill>
              </a:rPr>
              <a:t>      </a:t>
            </a:r>
            <a:r>
              <a:rPr lang="pl-PL" altLang="ja-JP" sz="2000" dirty="0" err="1">
                <a:solidFill>
                  <a:schemeClr val="bg1">
                    <a:lumMod val="50000"/>
                  </a:schemeClr>
                </a:solidFill>
              </a:rPr>
              <a:t>ni.scf.out</a:t>
            </a:r>
            <a:r>
              <a:rPr lang="pl-PL" altLang="ja-JP" sz="20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pl-PL" altLang="ja-JP" sz="2000" dirty="0" err="1">
                <a:solidFill>
                  <a:schemeClr val="bg1">
                    <a:lumMod val="50000"/>
                  </a:schemeClr>
                </a:solidFill>
              </a:rPr>
              <a:t>si.phG.out</a:t>
            </a:r>
            <a:r>
              <a:rPr lang="pl-PL" altLang="ja-JP" sz="20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pl-PL" altLang="ja-JP" sz="2000" dirty="0" err="1">
                <a:solidFill>
                  <a:schemeClr val="bg1">
                    <a:lumMod val="50000"/>
                  </a:schemeClr>
                </a:solidFill>
              </a:rPr>
              <a:t>si.phXsingle.out</a:t>
            </a:r>
            <a:endParaRPr lang="pl-PL" altLang="ja-JP" sz="2000" dirty="0">
              <a:solidFill>
                <a:schemeClr val="bg1">
                  <a:lumMod val="50000"/>
                </a:schemeClr>
              </a:solidFill>
            </a:endParaRPr>
          </a:p>
          <a:p>
            <a:pPr marL="400050" lvl="1" indent="0">
              <a:buNone/>
            </a:pPr>
            <a:r>
              <a:rPr lang="pl-PL" altLang="ja-JP" sz="2000" dirty="0" err="1">
                <a:solidFill>
                  <a:schemeClr val="bg1">
                    <a:lumMod val="50000"/>
                  </a:schemeClr>
                </a:solidFill>
              </a:rPr>
              <a:t>c.phG.out</a:t>
            </a:r>
            <a:r>
              <a:rPr lang="pl-PL" altLang="ja-JP" sz="20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pl-PL" altLang="ja-JP" sz="2000" dirty="0" err="1">
                <a:solidFill>
                  <a:schemeClr val="bg1">
                    <a:lumMod val="50000"/>
                  </a:schemeClr>
                </a:solidFill>
              </a:rPr>
              <a:t>ni.phX.in</a:t>
            </a:r>
            <a:r>
              <a:rPr lang="pl-PL" altLang="ja-JP" sz="2000" dirty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pl-PL" altLang="ja-JP" sz="2000" dirty="0" err="1">
                <a:solidFill>
                  <a:schemeClr val="bg1">
                    <a:lumMod val="50000"/>
                  </a:schemeClr>
                </a:solidFill>
              </a:rPr>
              <a:t>niX.dyn</a:t>
            </a:r>
            <a:r>
              <a:rPr lang="pl-PL" altLang="ja-JP" sz="2000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pl-PL" altLang="ja-JP" sz="2000" dirty="0" err="1">
                <a:solidFill>
                  <a:schemeClr val="bg1">
                    <a:lumMod val="50000"/>
                  </a:schemeClr>
                </a:solidFill>
              </a:rPr>
              <a:t>si.phX.in</a:t>
            </a:r>
            <a:r>
              <a:rPr lang="pl-PL" altLang="ja-JP" sz="2000" dirty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pl-PL" altLang="ja-JP" sz="2000" dirty="0" err="1">
                <a:solidFill>
                  <a:schemeClr val="bg1">
                    <a:lumMod val="50000"/>
                  </a:schemeClr>
                </a:solidFill>
              </a:rPr>
              <a:t>si.scf.in</a:t>
            </a:r>
            <a:endParaRPr lang="pl-PL" altLang="ja-JP" sz="2000" dirty="0">
              <a:solidFill>
                <a:schemeClr val="bg1">
                  <a:lumMod val="50000"/>
                </a:schemeClr>
              </a:solidFill>
            </a:endParaRPr>
          </a:p>
          <a:p>
            <a:pPr marL="400050" lvl="1" indent="0">
              <a:buNone/>
            </a:pPr>
            <a:r>
              <a:rPr lang="pl-PL" altLang="ja-JP" sz="2000" dirty="0" err="1">
                <a:solidFill>
                  <a:schemeClr val="bg1">
                    <a:lumMod val="50000"/>
                  </a:schemeClr>
                </a:solidFill>
              </a:rPr>
              <a:t>c.scf.in</a:t>
            </a:r>
            <a:r>
              <a:rPr lang="pl-PL" altLang="ja-JP" sz="2000" dirty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pl-PL" altLang="ja-JP" sz="2000" dirty="0" err="1">
                <a:solidFill>
                  <a:schemeClr val="bg1">
                    <a:lumMod val="50000"/>
                  </a:schemeClr>
                </a:solidFill>
              </a:rPr>
              <a:t>ni.phX.out</a:t>
            </a:r>
            <a:r>
              <a:rPr lang="pl-PL" altLang="ja-JP" sz="20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pl-PL" altLang="ja-JP" sz="2000" dirty="0" err="1">
                <a:solidFill>
                  <a:schemeClr val="bg1">
                    <a:lumMod val="50000"/>
                  </a:schemeClr>
                </a:solidFill>
              </a:rPr>
              <a:t>si.dynG</a:t>
            </a:r>
            <a:r>
              <a:rPr lang="pl-PL" altLang="ja-JP" sz="2000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pl-PL" altLang="ja-JP" sz="2000" dirty="0" err="1">
                <a:solidFill>
                  <a:schemeClr val="bg1">
                    <a:lumMod val="50000"/>
                  </a:schemeClr>
                </a:solidFill>
              </a:rPr>
              <a:t>si.phX.out</a:t>
            </a:r>
            <a:r>
              <a:rPr lang="pl-PL" altLang="ja-JP" sz="20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pl-PL" altLang="ja-JP" sz="2000" dirty="0" err="1">
                <a:solidFill>
                  <a:schemeClr val="bg1">
                    <a:lumMod val="50000"/>
                  </a:schemeClr>
                </a:solidFill>
              </a:rPr>
              <a:t>si.scf.out</a:t>
            </a:r>
            <a:endParaRPr lang="pl-PL" altLang="ja-JP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ja-JP" altLang="en-US" sz="2400"/>
              <a:t>この</a:t>
            </a:r>
            <a:r>
              <a:rPr lang="ja-JP" altLang="en-US" sz="2400" dirty="0"/>
              <a:t>中で、今回　</a:t>
            </a:r>
            <a:r>
              <a:rPr lang="en-US" altLang="ja-JP" sz="2400" dirty="0"/>
              <a:t>Si </a:t>
            </a:r>
            <a:r>
              <a:rPr lang="ja-JP" altLang="en-US" sz="2400" dirty="0"/>
              <a:t>を計算する。</a:t>
            </a:r>
            <a:br>
              <a:rPr lang="en-US" altLang="ja-JP" sz="2400" dirty="0"/>
            </a:br>
            <a:r>
              <a:rPr lang="ja-JP" altLang="en-US" sz="2400" u="sng" dirty="0"/>
              <a:t>まず</a:t>
            </a:r>
            <a:r>
              <a:rPr lang="en-US" altLang="ja-JP" sz="2400" u="sng" dirty="0"/>
              <a:t> </a:t>
            </a:r>
            <a:r>
              <a:rPr lang="en-US" altLang="ja-JP" sz="2400" u="sng" dirty="0" err="1"/>
              <a:t>pw.x</a:t>
            </a:r>
            <a:r>
              <a:rPr lang="ja-JP" altLang="en-US" sz="2400" u="sng" dirty="0"/>
              <a:t>（電子状態計算）を</a:t>
            </a:r>
            <a:r>
              <a:rPr lang="ja-JP" altLang="en-US" sz="2400" u="sng"/>
              <a:t>行う。</a:t>
            </a:r>
            <a:br>
              <a:rPr lang="is-IS" altLang="ja-JP" sz="2000" dirty="0">
                <a:solidFill>
                  <a:srgbClr val="7F7F7F"/>
                </a:solidFill>
              </a:rPr>
            </a:br>
            <a:r>
              <a:rPr lang="ja-JP" altLang="en-US" sz="2000">
                <a:solidFill>
                  <a:srgbClr val="7F7F7F"/>
                </a:solidFill>
              </a:rPr>
              <a:t>　</a:t>
            </a:r>
            <a:r>
              <a:rPr lang="en-US" altLang="ja-JP" sz="2000" dirty="0"/>
              <a:t>$ </a:t>
            </a:r>
            <a:r>
              <a:rPr lang="en-US" altLang="ja-JP" sz="2000" dirty="0" err="1"/>
              <a:t>pw.x</a:t>
            </a:r>
            <a:r>
              <a:rPr lang="en-US" altLang="ja-JP" sz="2000" dirty="0"/>
              <a:t> &lt; </a:t>
            </a:r>
            <a:r>
              <a:rPr lang="en-US" altLang="ja-JP" sz="2000" dirty="0" err="1"/>
              <a:t>si.scf.in</a:t>
            </a:r>
            <a:endParaRPr lang="en-US" altLang="ja-JP" sz="200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21784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 err="1"/>
              <a:t>PHonon</a:t>
            </a:r>
            <a:r>
              <a:rPr lang="ja-JP" altLang="en-US" dirty="0"/>
              <a:t>の</a:t>
            </a:r>
            <a:r>
              <a:rPr lang="en-US" altLang="ja-JP" dirty="0"/>
              <a:t>example</a:t>
            </a:r>
            <a:r>
              <a:rPr lang="ja-JP" altLang="en-US" dirty="0"/>
              <a:t>の実行（</a:t>
            </a:r>
            <a:r>
              <a:rPr lang="en-US" altLang="en-US" dirty="0"/>
              <a:t>２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3"/>
            <a:ext cx="8229600" cy="5959512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ja-JP" altLang="en-US" sz="2400" u="sng" dirty="0"/>
              <a:t>次に</a:t>
            </a:r>
            <a:r>
              <a:rPr lang="en-US" altLang="ja-JP" sz="2400" u="sng" dirty="0"/>
              <a:t> </a:t>
            </a:r>
            <a:r>
              <a:rPr lang="en-US" altLang="ja-JP" sz="2400" u="sng" dirty="0" err="1"/>
              <a:t>ph.x</a:t>
            </a:r>
            <a:r>
              <a:rPr lang="ja-JP" altLang="en-US" sz="2400" u="sng" dirty="0"/>
              <a:t>（フォノン計算）を</a:t>
            </a:r>
            <a:r>
              <a:rPr lang="ja-JP" altLang="en-US" sz="2400" u="sng"/>
              <a:t>行う。</a:t>
            </a:r>
            <a:br>
              <a:rPr lang="en-US" altLang="en-US" sz="2000" dirty="0">
                <a:solidFill>
                  <a:srgbClr val="7F7F7F"/>
                </a:solidFill>
              </a:rPr>
            </a:br>
            <a:r>
              <a:rPr lang="ja-JP" altLang="en-US" sz="2000">
                <a:solidFill>
                  <a:srgbClr val="7F7F7F"/>
                </a:solidFill>
              </a:rPr>
              <a:t>　</a:t>
            </a:r>
            <a:r>
              <a:rPr lang="en-US" altLang="ja-JP" sz="2000" dirty="0"/>
              <a:t>$ </a:t>
            </a:r>
            <a:r>
              <a:rPr lang="en-US" altLang="en-US" sz="2000" dirty="0" err="1"/>
              <a:t>ph.x</a:t>
            </a:r>
            <a:r>
              <a:rPr lang="en-US" altLang="en-US" sz="2000" dirty="0"/>
              <a:t> &lt; </a:t>
            </a:r>
            <a:r>
              <a:rPr lang="en-US" altLang="en-US" sz="2000" dirty="0" err="1"/>
              <a:t>si.phG.in</a:t>
            </a:r>
            <a:r>
              <a:rPr lang="en-US" altLang="en-US" sz="2000" dirty="0"/>
              <a:t> </a:t>
            </a:r>
            <a:br>
              <a:rPr lang="en-US" altLang="en-US" sz="2000" dirty="0"/>
            </a:br>
            <a:r>
              <a:rPr lang="ja-JP" altLang="en-US" sz="2000">
                <a:solidFill>
                  <a:srgbClr val="000000"/>
                </a:solidFill>
              </a:rPr>
              <a:t>リファレンスデータ（</a:t>
            </a:r>
            <a:r>
              <a:rPr lang="en-US" altLang="ja-JP" sz="2000" dirty="0">
                <a:solidFill>
                  <a:srgbClr val="000000"/>
                </a:solidFill>
              </a:rPr>
              <a:t>reference</a:t>
            </a:r>
            <a:r>
              <a:rPr lang="ja-JP" altLang="en-US" sz="2000" dirty="0">
                <a:solidFill>
                  <a:srgbClr val="000000"/>
                </a:solidFill>
              </a:rPr>
              <a:t>）との比較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400050" lvl="1" indent="0">
              <a:buNone/>
            </a:pPr>
            <a:br>
              <a:rPr lang="en-US" altLang="en-US" sz="2000" dirty="0"/>
            </a:br>
            <a:r>
              <a:rPr lang="en-US" altLang="en-US" sz="2000" dirty="0" err="1"/>
              <a:t>さらに、</a:t>
            </a:r>
            <a:r>
              <a:rPr lang="en-US" altLang="ja-JP" sz="2000" dirty="0" err="1"/>
              <a:t>Γ</a:t>
            </a:r>
            <a:r>
              <a:rPr lang="ja-JP" altLang="en-US" sz="2000"/>
              <a:t>点以外の</a:t>
            </a:r>
            <a:r>
              <a:rPr lang="en-US" altLang="ja-JP" sz="2000" dirty="0"/>
              <a:t>q</a:t>
            </a:r>
            <a:r>
              <a:rPr lang="ja-JP" altLang="en-US" sz="2000"/>
              <a:t>点の計算をする</a:t>
            </a:r>
            <a:r>
              <a:rPr lang="en-US" altLang="en-US" sz="2000" dirty="0"/>
              <a:t>。</a:t>
            </a:r>
            <a:br>
              <a:rPr lang="en-US" altLang="en-US" sz="2000" dirty="0"/>
            </a:br>
            <a:r>
              <a:rPr lang="en-US" altLang="en-US" sz="2000" dirty="0" err="1"/>
              <a:t>si.phG.in</a:t>
            </a:r>
            <a:r>
              <a:rPr lang="en-US" altLang="en-US" sz="2000" dirty="0"/>
              <a:t> </a:t>
            </a:r>
            <a:r>
              <a:rPr lang="ja-JP" altLang="en-US" sz="2000"/>
              <a:t>をコピーして、</a:t>
            </a:r>
            <a:r>
              <a:rPr lang="en-US" altLang="ja-JP" sz="2000" dirty="0"/>
              <a:t> </a:t>
            </a:r>
            <a:r>
              <a:rPr lang="en-US" altLang="ja-JP" sz="2000" dirty="0" err="1"/>
              <a:t>si.ph.in</a:t>
            </a:r>
            <a:r>
              <a:rPr lang="en-US" altLang="ja-JP" sz="2000" dirty="0"/>
              <a:t> </a:t>
            </a:r>
            <a:r>
              <a:rPr lang="ja-JP" altLang="en-US" sz="2000"/>
              <a:t>を作成する。</a:t>
            </a:r>
            <a:br>
              <a:rPr lang="en-US" altLang="ja-JP" sz="2000" dirty="0"/>
            </a:br>
            <a:r>
              <a:rPr lang="ja-JP" altLang="en-US" sz="2000"/>
              <a:t>　</a:t>
            </a:r>
            <a:r>
              <a:rPr lang="en-US" altLang="ja-JP" sz="2000" dirty="0"/>
              <a:t>$ </a:t>
            </a:r>
            <a:r>
              <a:rPr lang="en-US" altLang="ja-JP" sz="2000" dirty="0" err="1"/>
              <a:t>cp</a:t>
            </a:r>
            <a:r>
              <a:rPr lang="en-US" altLang="ja-JP" sz="2000" dirty="0"/>
              <a:t> </a:t>
            </a:r>
            <a:r>
              <a:rPr lang="en-US" altLang="ja-JP" sz="2000" dirty="0" err="1"/>
              <a:t>si.phG.in</a:t>
            </a:r>
            <a:r>
              <a:rPr lang="en-US" altLang="ja-JP" sz="2000" dirty="0"/>
              <a:t> </a:t>
            </a:r>
            <a:r>
              <a:rPr lang="en-US" altLang="ja-JP" sz="2000" dirty="0" err="1"/>
              <a:t>si.ph.in</a:t>
            </a:r>
            <a:br>
              <a:rPr lang="en-US" altLang="ja-JP" sz="2000" dirty="0"/>
            </a:br>
            <a:r>
              <a:rPr lang="en-US" altLang="ja-JP" sz="2000" dirty="0" err="1"/>
              <a:t>si.ph.in</a:t>
            </a:r>
            <a:r>
              <a:rPr lang="en-US" altLang="ja-JP" sz="2000" dirty="0"/>
              <a:t> </a:t>
            </a:r>
            <a:r>
              <a:rPr lang="ja-JP" altLang="en-US" sz="2000"/>
              <a:t>を編集する。</a:t>
            </a:r>
            <a:br>
              <a:rPr lang="en-US" altLang="ja-JP" sz="2000" dirty="0"/>
            </a:br>
            <a:r>
              <a:rPr lang="ja-JP" altLang="en-US" sz="2000"/>
              <a:t>　</a:t>
            </a:r>
            <a:r>
              <a:rPr lang="en-US" altLang="ja-JP" sz="2000" dirty="0"/>
              <a:t>$ emacs </a:t>
            </a:r>
            <a:r>
              <a:rPr lang="en-US" altLang="ja-JP" sz="2000" dirty="0" err="1"/>
              <a:t>si.ph.in</a:t>
            </a:r>
            <a:br>
              <a:rPr lang="en-US" altLang="ja-JP" sz="2000" dirty="0"/>
            </a:br>
            <a:br>
              <a:rPr lang="en-US" altLang="ja-JP" sz="2000" dirty="0"/>
            </a:br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53754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 err="1"/>
              <a:t>PHonon</a:t>
            </a:r>
            <a:r>
              <a:rPr lang="ja-JP" altLang="en-US" dirty="0"/>
              <a:t>の</a:t>
            </a:r>
            <a:r>
              <a:rPr lang="en-US" altLang="ja-JP" dirty="0"/>
              <a:t>example</a:t>
            </a:r>
            <a:r>
              <a:rPr lang="ja-JP" altLang="en-US" dirty="0"/>
              <a:t>の実行（</a:t>
            </a:r>
            <a:r>
              <a:rPr lang="en-US" altLang="en-US" dirty="0"/>
              <a:t>３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2"/>
            <a:ext cx="8229600" cy="6338925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phonons of </a:t>
            </a:r>
            <a:r>
              <a:rPr lang="en-US" altLang="ja-JP" sz="2000" dirty="0" err="1">
                <a:solidFill>
                  <a:schemeClr val="bg1">
                    <a:lumMod val="50000"/>
                  </a:schemeClr>
                </a:solidFill>
              </a:rPr>
              <a:t>si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 &amp;</a:t>
            </a:r>
            <a:r>
              <a:rPr lang="en-US" altLang="ja-JP" sz="2000" dirty="0" err="1">
                <a:solidFill>
                  <a:schemeClr val="bg1">
                    <a:lumMod val="50000"/>
                  </a:schemeClr>
                </a:solidFill>
              </a:rPr>
              <a:t>inputph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  tr2_ph=1.0d-14,</a:t>
            </a:r>
          </a:p>
          <a:p>
            <a:pPr marL="400050" lvl="1" indent="0"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  prefix=‘silicon',</a:t>
            </a:r>
          </a:p>
          <a:p>
            <a:pPr marL="400050" lvl="1" indent="0"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  amass(1)=28.08,</a:t>
            </a:r>
          </a:p>
          <a:p>
            <a:pPr marL="400050" lvl="1" indent="0"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ja-JP" sz="2000" dirty="0" err="1">
                <a:solidFill>
                  <a:schemeClr val="bg1">
                    <a:lumMod val="50000"/>
                  </a:schemeClr>
                </a:solidFill>
              </a:rPr>
              <a:t>outdir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='/home/user/</a:t>
            </a:r>
            <a:r>
              <a:rPr lang="en-US" altLang="ja-JP" sz="2000" dirty="0" err="1">
                <a:solidFill>
                  <a:schemeClr val="bg1">
                    <a:lumMod val="50000"/>
                  </a:schemeClr>
                </a:solidFill>
              </a:rPr>
              <a:t>qe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/examples/</a:t>
            </a:r>
            <a:r>
              <a:rPr lang="en-US" altLang="ja-JP" sz="2000" dirty="0" err="1">
                <a:solidFill>
                  <a:schemeClr val="bg1">
                    <a:lumMod val="50000"/>
                  </a:schemeClr>
                </a:solidFill>
              </a:rPr>
              <a:t>tempdir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',</a:t>
            </a:r>
          </a:p>
          <a:p>
            <a:pPr marL="400050" lvl="1" indent="0"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ja-JP" sz="2000" dirty="0" err="1">
                <a:solidFill>
                  <a:schemeClr val="bg1">
                    <a:lumMod val="50000"/>
                  </a:schemeClr>
                </a:solidFill>
              </a:rPr>
              <a:t>fildyn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='</a:t>
            </a:r>
            <a:r>
              <a:rPr lang="en-US" altLang="ja-JP" sz="2000" dirty="0" err="1">
                <a:solidFill>
                  <a:srgbClr val="FF0000"/>
                </a:solidFill>
              </a:rPr>
              <a:t>si.dyn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',</a:t>
            </a:r>
          </a:p>
          <a:p>
            <a:pPr marL="400050" lvl="1" indent="0">
              <a:buNone/>
            </a:pPr>
            <a:r>
              <a:rPr lang="en-US" altLang="ja-JP" sz="2000" dirty="0">
                <a:solidFill>
                  <a:srgbClr val="FF0000"/>
                </a:solidFill>
              </a:rPr>
              <a:t>  </a:t>
            </a:r>
            <a:r>
              <a:rPr lang="en-US" altLang="ja-JP" sz="2000" dirty="0" err="1">
                <a:solidFill>
                  <a:srgbClr val="FF0000"/>
                </a:solidFill>
              </a:rPr>
              <a:t>ldisp</a:t>
            </a:r>
            <a:r>
              <a:rPr lang="en-US" altLang="ja-JP" sz="2000" dirty="0">
                <a:solidFill>
                  <a:srgbClr val="FF0000"/>
                </a:solidFill>
              </a:rPr>
              <a:t>=.true.</a:t>
            </a:r>
          </a:p>
          <a:p>
            <a:pPr marL="400050" lvl="1" indent="0">
              <a:buNone/>
            </a:pPr>
            <a:r>
              <a:rPr lang="en-US" altLang="ja-JP" sz="2000" dirty="0">
                <a:solidFill>
                  <a:srgbClr val="FF0000"/>
                </a:solidFill>
              </a:rPr>
              <a:t>  nq1 = 4</a:t>
            </a:r>
          </a:p>
          <a:p>
            <a:pPr marL="400050" lvl="1" indent="0">
              <a:buNone/>
            </a:pPr>
            <a:r>
              <a:rPr lang="en-US" altLang="ja-JP" sz="2000" dirty="0">
                <a:solidFill>
                  <a:srgbClr val="FF0000"/>
                </a:solidFill>
              </a:rPr>
              <a:t>  nq2 = 4</a:t>
            </a:r>
          </a:p>
          <a:p>
            <a:pPr marL="400050" lvl="1" indent="0">
              <a:buNone/>
            </a:pPr>
            <a:r>
              <a:rPr lang="en-US" altLang="ja-JP" sz="2000" dirty="0">
                <a:solidFill>
                  <a:srgbClr val="FF0000"/>
                </a:solidFill>
              </a:rPr>
              <a:t>  nq3 = 4</a:t>
            </a:r>
          </a:p>
          <a:p>
            <a:pPr marL="400050" lvl="1" indent="0"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 /</a:t>
            </a:r>
            <a:b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400" u="sng" dirty="0" err="1"/>
              <a:t>si.ph.in</a:t>
            </a:r>
            <a:r>
              <a:rPr lang="en-US" altLang="ja-JP" sz="2400" u="sng" dirty="0"/>
              <a:t> </a:t>
            </a:r>
            <a:r>
              <a:rPr lang="ja-JP" altLang="en-US" sz="2400" u="sng" dirty="0"/>
              <a:t>を実行する。</a:t>
            </a:r>
            <a:b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000">
                <a:solidFill>
                  <a:schemeClr val="bg1">
                    <a:lumMod val="50000"/>
                  </a:schemeClr>
                </a:solidFill>
              </a:rPr>
              <a:t>　</a:t>
            </a:r>
            <a:r>
              <a:rPr lang="en-US" altLang="ja-JP" sz="2000" dirty="0"/>
              <a:t>$ </a:t>
            </a:r>
            <a:r>
              <a:rPr lang="en-US" altLang="en-US" sz="2000" dirty="0" err="1"/>
              <a:t>ph.x</a:t>
            </a:r>
            <a:r>
              <a:rPr lang="en-US" altLang="en-US" sz="2000" dirty="0"/>
              <a:t> &lt; </a:t>
            </a:r>
            <a:r>
              <a:rPr lang="en-US" altLang="en-US" sz="2000" dirty="0" err="1"/>
              <a:t>si.ph.in</a:t>
            </a:r>
            <a:r>
              <a:rPr lang="en-US" altLang="en-US" sz="2000" dirty="0"/>
              <a:t> </a:t>
            </a:r>
            <a:br>
              <a:rPr lang="en-US" altLang="en-US" sz="2000" dirty="0"/>
            </a:br>
            <a:r>
              <a:rPr lang="en-US" altLang="en-US" sz="2000" dirty="0"/>
              <a:t>（</a:t>
            </a:r>
            <a:r>
              <a:rPr lang="ja-JP" altLang="en-US" sz="2000"/>
              <a:t>ある程度実行時間がかかる。</a:t>
            </a:r>
            <a:r>
              <a:rPr lang="en-US" altLang="en-US" sz="2000" dirty="0"/>
              <a:t>）</a:t>
            </a:r>
            <a:br>
              <a:rPr lang="en-US" altLang="en-US" sz="2000" dirty="0"/>
            </a:br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62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915905" y="2960119"/>
            <a:ext cx="3772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FF0000"/>
                </a:solidFill>
              </a:rPr>
              <a:t>出力ファイル名を</a:t>
            </a:r>
            <a:r>
              <a:rPr kumimoji="1" lang="en-US" altLang="ja-JP" sz="2000" dirty="0">
                <a:solidFill>
                  <a:srgbClr val="FF0000"/>
                </a:solidFill>
              </a:rPr>
              <a:t> </a:t>
            </a:r>
            <a:r>
              <a:rPr kumimoji="1" lang="en-US" altLang="ja-JP" sz="2000" dirty="0" err="1">
                <a:solidFill>
                  <a:srgbClr val="FF0000"/>
                </a:solidFill>
              </a:rPr>
              <a:t>si.dyn</a:t>
            </a:r>
            <a:r>
              <a:rPr kumimoji="1" lang="en-US" altLang="ja-JP" sz="2000" dirty="0">
                <a:solidFill>
                  <a:srgbClr val="FF0000"/>
                </a:solidFill>
              </a:rPr>
              <a:t> </a:t>
            </a:r>
            <a:r>
              <a:rPr kumimoji="1" lang="ja-JP" altLang="en-US" sz="2000" dirty="0">
                <a:solidFill>
                  <a:srgbClr val="FF0000"/>
                </a:solidFill>
              </a:rPr>
              <a:t>にする。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915905" y="3889802"/>
            <a:ext cx="3315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FF0000"/>
                </a:solidFill>
              </a:rPr>
              <a:t>フォノンの</a:t>
            </a:r>
            <a:r>
              <a:rPr lang="en-US" altLang="ja-JP" sz="2000" dirty="0">
                <a:solidFill>
                  <a:srgbClr val="FF0000"/>
                </a:solidFill>
              </a:rPr>
              <a:t>q</a:t>
            </a:r>
            <a:r>
              <a:rPr lang="ja-JP" altLang="en-US" sz="2000" dirty="0">
                <a:solidFill>
                  <a:srgbClr val="FF0000"/>
                </a:solidFill>
              </a:rPr>
              <a:t>点として、 </a:t>
            </a:r>
            <a:r>
              <a:rPr lang="en-US" altLang="ja-JP" sz="2000" dirty="0">
                <a:solidFill>
                  <a:srgbClr val="FF0000"/>
                </a:solidFill>
              </a:rPr>
              <a:t>4x4x4 </a:t>
            </a:r>
            <a:r>
              <a:rPr lang="ja-JP" altLang="en-US" sz="2000" dirty="0">
                <a:solidFill>
                  <a:srgbClr val="FF0000"/>
                </a:solidFill>
              </a:rPr>
              <a:t>のメッシュ点をとる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915905" y="3469670"/>
            <a:ext cx="574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F79646"/>
                </a:solidFill>
              </a:rPr>
              <a:t>ある</a:t>
            </a:r>
            <a:r>
              <a:rPr kumimoji="1" lang="en-US" altLang="ja-JP" b="1" dirty="0">
                <a:solidFill>
                  <a:srgbClr val="F79646"/>
                </a:solidFill>
              </a:rPr>
              <a:t>q</a:t>
            </a:r>
            <a:r>
              <a:rPr kumimoji="1" lang="ja-JP" altLang="en-US" b="1" dirty="0">
                <a:solidFill>
                  <a:srgbClr val="F79646"/>
                </a:solidFill>
              </a:rPr>
              <a:t>点だけを計算する場合は、</a:t>
            </a:r>
            <a:r>
              <a:rPr lang="en-US" altLang="ja-JP" b="1" dirty="0" err="1">
                <a:solidFill>
                  <a:srgbClr val="F79646"/>
                </a:solidFill>
              </a:rPr>
              <a:t>ldisp</a:t>
            </a:r>
            <a:r>
              <a:rPr lang="en-US" altLang="ja-JP" b="1" dirty="0">
                <a:solidFill>
                  <a:srgbClr val="F79646"/>
                </a:solidFill>
              </a:rPr>
              <a:t>=.false. </a:t>
            </a:r>
            <a:r>
              <a:rPr lang="ja-JP" altLang="en-US" b="1" dirty="0">
                <a:solidFill>
                  <a:srgbClr val="F79646"/>
                </a:solidFill>
              </a:rPr>
              <a:t>にする。</a:t>
            </a:r>
            <a:endParaRPr kumimoji="1" lang="ja-JP" alt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4244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 err="1"/>
              <a:t>PHonon</a:t>
            </a:r>
            <a:r>
              <a:rPr lang="ja-JP" altLang="en-US" dirty="0"/>
              <a:t>の</a:t>
            </a:r>
            <a:r>
              <a:rPr lang="en-US" altLang="ja-JP" dirty="0"/>
              <a:t>example</a:t>
            </a:r>
            <a:r>
              <a:rPr lang="ja-JP" altLang="en-US" dirty="0"/>
              <a:t>の実行（４）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3"/>
            <a:ext cx="8229600" cy="6096037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ja-JP" sz="2000" u="sng" dirty="0" err="1">
                <a:solidFill>
                  <a:srgbClr val="000000"/>
                </a:solidFill>
              </a:rPr>
              <a:t>ph.x</a:t>
            </a:r>
            <a:r>
              <a:rPr lang="en-US" altLang="ja-JP" sz="2000" u="sng" dirty="0">
                <a:solidFill>
                  <a:srgbClr val="000000"/>
                </a:solidFill>
              </a:rPr>
              <a:t> </a:t>
            </a:r>
            <a:r>
              <a:rPr lang="ja-JP" altLang="en-US" sz="2000" u="sng" dirty="0">
                <a:solidFill>
                  <a:srgbClr val="000000"/>
                </a:solidFill>
              </a:rPr>
              <a:t>で計算した </a:t>
            </a:r>
            <a:r>
              <a:rPr lang="en-US" altLang="ja-JP" sz="2000" u="sng" dirty="0">
                <a:solidFill>
                  <a:srgbClr val="000000"/>
                </a:solidFill>
              </a:rPr>
              <a:t>dynamical matrix </a:t>
            </a:r>
            <a:r>
              <a:rPr lang="ja-JP" altLang="en-US" sz="2000" u="sng" dirty="0">
                <a:solidFill>
                  <a:srgbClr val="000000"/>
                </a:solidFill>
              </a:rPr>
              <a:t>を実空間にフーリエ変換するために</a:t>
            </a:r>
            <a:br>
              <a:rPr lang="en-US" altLang="ja-JP" sz="2000" u="sng" dirty="0">
                <a:solidFill>
                  <a:srgbClr val="000000"/>
                </a:solidFill>
              </a:rPr>
            </a:br>
            <a:r>
              <a:rPr lang="en-US" altLang="ja-JP" sz="2000" u="sng" dirty="0">
                <a:solidFill>
                  <a:srgbClr val="000000"/>
                </a:solidFill>
              </a:rPr>
              <a:t>q2r.x </a:t>
            </a:r>
            <a:r>
              <a:rPr lang="ja-JP" altLang="en-US" sz="2000" u="sng" dirty="0">
                <a:solidFill>
                  <a:srgbClr val="000000"/>
                </a:solidFill>
              </a:rPr>
              <a:t>を実行する</a:t>
            </a:r>
            <a:endParaRPr lang="en-US" altLang="ja-JP" sz="2000" u="sng" dirty="0">
              <a:solidFill>
                <a:srgbClr val="000000"/>
              </a:solidFill>
            </a:endParaRPr>
          </a:p>
          <a:p>
            <a:pPr marL="400050" lvl="1" indent="0">
              <a:buNone/>
            </a:pPr>
            <a:endParaRPr lang="en-US" altLang="ja-JP" sz="2000" dirty="0">
              <a:solidFill>
                <a:srgbClr val="000000"/>
              </a:solidFill>
            </a:endParaRPr>
          </a:p>
          <a:p>
            <a:pPr marL="400050" lvl="1" indent="0">
              <a:buNone/>
            </a:pPr>
            <a:r>
              <a:rPr lang="en-US" altLang="ja-JP" sz="2000" dirty="0">
                <a:solidFill>
                  <a:srgbClr val="000000"/>
                </a:solidFill>
              </a:rPr>
              <a:t>si.q2r.in </a:t>
            </a:r>
            <a:r>
              <a:rPr lang="ja-JP" altLang="en-US" sz="2000" dirty="0">
                <a:solidFill>
                  <a:srgbClr val="000000"/>
                </a:solidFill>
              </a:rPr>
              <a:t>を作成する。（</a:t>
            </a:r>
            <a:r>
              <a:rPr lang="ja-JP" altLang="en-US" sz="2000" u="sng" dirty="0">
                <a:solidFill>
                  <a:srgbClr val="000000"/>
                </a:solidFill>
              </a:rPr>
              <a:t>新しくファイルを作成する。</a:t>
            </a:r>
            <a:r>
              <a:rPr lang="ja-JP" altLang="en-US" sz="2000" dirty="0">
                <a:solidFill>
                  <a:srgbClr val="000000"/>
                </a:solidFill>
              </a:rPr>
              <a:t>）</a:t>
            </a:r>
            <a:br>
              <a:rPr lang="ja-JP" altLang="en-US" sz="2000">
                <a:solidFill>
                  <a:srgbClr val="000000"/>
                </a:solidFill>
              </a:rPr>
            </a:br>
            <a:r>
              <a:rPr lang="ja-JP" altLang="en-US" sz="2000">
                <a:solidFill>
                  <a:srgbClr val="000000"/>
                </a:solidFill>
              </a:rPr>
              <a:t>　</a:t>
            </a:r>
            <a:r>
              <a:rPr lang="en-US" altLang="ja-JP" sz="2000" dirty="0">
                <a:solidFill>
                  <a:srgbClr val="000000"/>
                </a:solidFill>
              </a:rPr>
              <a:t>$ emacs si.q2r.in</a:t>
            </a:r>
            <a:endParaRPr lang="en-US" altLang="ja-JP" sz="2000" dirty="0">
              <a:solidFill>
                <a:srgbClr val="7F7F7F"/>
              </a:solidFill>
            </a:endParaRPr>
          </a:p>
          <a:p>
            <a:pPr marL="400050" lvl="1" indent="0">
              <a:buNone/>
            </a:pPr>
            <a:r>
              <a:rPr lang="en-US" altLang="ja-JP" sz="2000" dirty="0">
                <a:solidFill>
                  <a:srgbClr val="7F7F7F"/>
                </a:solidFill>
              </a:rPr>
              <a:t>si.q2r.in </a:t>
            </a:r>
            <a:r>
              <a:rPr lang="ja-JP" altLang="en-US" sz="2000" dirty="0">
                <a:solidFill>
                  <a:srgbClr val="7F7F7F"/>
                </a:solidFill>
              </a:rPr>
              <a:t>ファイルの内容</a:t>
            </a:r>
            <a:br>
              <a:rPr lang="ja-JP" altLang="en-US" sz="2000" dirty="0">
                <a:solidFill>
                  <a:srgbClr val="7F7F7F"/>
                </a:solidFill>
              </a:rPr>
            </a:br>
            <a:r>
              <a:rPr lang="en-US" altLang="ja-JP" sz="2000" dirty="0">
                <a:solidFill>
                  <a:srgbClr val="7F7F7F"/>
                </a:solidFill>
              </a:rPr>
              <a:t>&amp;input</a:t>
            </a:r>
          </a:p>
          <a:p>
            <a:pPr marL="400050" lvl="1" indent="0"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ja-JP" sz="2000" dirty="0" err="1">
                <a:solidFill>
                  <a:schemeClr val="bg1">
                    <a:lumMod val="50000"/>
                  </a:schemeClr>
                </a:solidFill>
              </a:rPr>
              <a:t>fildyn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 = '</a:t>
            </a:r>
            <a:r>
              <a:rPr lang="en-US" altLang="ja-JP" sz="2000" dirty="0" err="1">
                <a:solidFill>
                  <a:schemeClr val="bg1">
                    <a:lumMod val="50000"/>
                  </a:schemeClr>
                </a:solidFill>
              </a:rPr>
              <a:t>si.dyn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'</a:t>
            </a:r>
          </a:p>
          <a:p>
            <a:pPr marL="400050" lvl="1" indent="0"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ja-JP" sz="2000" dirty="0" err="1">
                <a:solidFill>
                  <a:schemeClr val="bg1">
                    <a:lumMod val="50000"/>
                  </a:schemeClr>
                </a:solidFill>
              </a:rPr>
              <a:t>flfrc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 = '</a:t>
            </a:r>
            <a:r>
              <a:rPr lang="en-US" altLang="ja-JP" sz="2000" dirty="0" err="1">
                <a:solidFill>
                  <a:schemeClr val="bg1">
                    <a:lumMod val="50000"/>
                  </a:schemeClr>
                </a:solidFill>
              </a:rPr>
              <a:t>si.fc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’</a:t>
            </a:r>
          </a:p>
          <a:p>
            <a:pPr marL="400050" lvl="1" indent="0"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/</a:t>
            </a:r>
            <a:b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</a:br>
            <a:endParaRPr lang="en-US" altLang="ja-JP" sz="2000" dirty="0">
              <a:solidFill>
                <a:schemeClr val="bg1">
                  <a:lumMod val="50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altLang="ja-JP" sz="2400" u="sng" dirty="0"/>
              <a:t>si.q2r.in </a:t>
            </a:r>
            <a:r>
              <a:rPr lang="ja-JP" altLang="en-US" sz="2400" u="sng" dirty="0"/>
              <a:t>の実行</a:t>
            </a:r>
            <a:br>
              <a:rPr lang="en-US" altLang="ja-JP" sz="2000" dirty="0"/>
            </a:br>
            <a:r>
              <a:rPr lang="ja-JP" altLang="en-US" sz="2000"/>
              <a:t>　</a:t>
            </a:r>
            <a:r>
              <a:rPr lang="en-US" altLang="ja-JP" sz="2000" dirty="0"/>
              <a:t>$ q2r.x &lt; si.q2r.in</a:t>
            </a:r>
            <a:br>
              <a:rPr lang="en-US" altLang="ja-JP" sz="2000" dirty="0"/>
            </a:br>
            <a:br>
              <a:rPr lang="en-US" altLang="ja-JP" sz="2000" dirty="0"/>
            </a:br>
            <a:r>
              <a:rPr lang="en-US" altLang="ja-JP" sz="2000" dirty="0"/>
              <a:t>DOS</a:t>
            </a:r>
            <a:r>
              <a:rPr lang="ja-JP" altLang="en-US" sz="2000" dirty="0"/>
              <a:t>を計算する。</a:t>
            </a:r>
            <a:br>
              <a:rPr lang="en-US" altLang="ja-JP" sz="2000" dirty="0"/>
            </a:br>
            <a:r>
              <a:rPr lang="en-US" altLang="ja-JP" sz="2000" dirty="0" err="1"/>
              <a:t>si.matdyn-dos.in</a:t>
            </a:r>
            <a:r>
              <a:rPr lang="en-US" altLang="ja-JP" sz="2000" dirty="0">
                <a:solidFill>
                  <a:srgbClr val="000000"/>
                </a:solidFill>
              </a:rPr>
              <a:t> </a:t>
            </a:r>
            <a:r>
              <a:rPr lang="ja-JP" altLang="en-US" sz="2000" dirty="0">
                <a:solidFill>
                  <a:srgbClr val="000000"/>
                </a:solidFill>
              </a:rPr>
              <a:t>を作成する。（</a:t>
            </a:r>
            <a:r>
              <a:rPr lang="ja-JP" altLang="en-US" sz="2000" u="sng" dirty="0">
                <a:solidFill>
                  <a:srgbClr val="000000"/>
                </a:solidFill>
              </a:rPr>
              <a:t>新しくファイルを作成する</a:t>
            </a:r>
            <a:r>
              <a:rPr lang="ja-JP" altLang="en-US" sz="2000" dirty="0">
                <a:solidFill>
                  <a:srgbClr val="000000"/>
                </a:solidFill>
              </a:rPr>
              <a:t>。）</a:t>
            </a:r>
            <a:br>
              <a:rPr lang="ja-JP" altLang="en-US" sz="2000">
                <a:solidFill>
                  <a:srgbClr val="000000"/>
                </a:solidFill>
              </a:rPr>
            </a:br>
            <a:r>
              <a:rPr lang="ja-JP" altLang="en-US" sz="2000">
                <a:solidFill>
                  <a:srgbClr val="000000"/>
                </a:solidFill>
              </a:rPr>
              <a:t>　</a:t>
            </a:r>
            <a:r>
              <a:rPr lang="en-US" altLang="ja-JP" sz="2000" dirty="0">
                <a:solidFill>
                  <a:srgbClr val="000000"/>
                </a:solidFill>
              </a:rPr>
              <a:t>$ emacs </a:t>
            </a:r>
            <a:r>
              <a:rPr lang="en-US" altLang="ja-JP" sz="2000" dirty="0" err="1">
                <a:solidFill>
                  <a:srgbClr val="000000"/>
                </a:solidFill>
              </a:rPr>
              <a:t>si.matdyn-dos.in</a:t>
            </a:r>
            <a:br>
              <a:rPr lang="en-US" altLang="ja-JP" sz="2000" dirty="0">
                <a:solidFill>
                  <a:srgbClr val="000000"/>
                </a:solidFill>
              </a:rPr>
            </a:br>
            <a:endParaRPr lang="en-US" altLang="en-US" sz="200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63</a:t>
            </a:fld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829733" y="2844778"/>
            <a:ext cx="1947333" cy="142240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59945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 err="1"/>
              <a:t>PHonon</a:t>
            </a:r>
            <a:r>
              <a:rPr lang="ja-JP" altLang="en-US" dirty="0"/>
              <a:t>の</a:t>
            </a:r>
            <a:r>
              <a:rPr lang="en-US" altLang="ja-JP" dirty="0"/>
              <a:t>example</a:t>
            </a:r>
            <a:r>
              <a:rPr lang="ja-JP" altLang="en-US" dirty="0"/>
              <a:t>の実行（５）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03205" y="761963"/>
            <a:ext cx="8229600" cy="6096037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ja-JP" sz="2000" dirty="0" err="1">
                <a:solidFill>
                  <a:schemeClr val="bg1">
                    <a:lumMod val="50000"/>
                  </a:schemeClr>
                </a:solidFill>
              </a:rPr>
              <a:t>si.matdyn-dos.in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ja-JP" altLang="en-US" sz="2000" dirty="0">
                <a:solidFill>
                  <a:schemeClr val="bg1">
                    <a:lumMod val="50000"/>
                  </a:schemeClr>
                </a:solidFill>
              </a:rPr>
              <a:t>ファイルの内容</a:t>
            </a:r>
            <a:br>
              <a:rPr lang="ja-JP" altLang="en-US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hr-HR" altLang="ja-JP" sz="2000" dirty="0">
                <a:solidFill>
                  <a:schemeClr val="bg1">
                    <a:lumMod val="50000"/>
                  </a:schemeClr>
                </a:solidFill>
              </a:rPr>
              <a:t>&amp;input</a:t>
            </a:r>
          </a:p>
          <a:p>
            <a:pPr marL="400050" lvl="1" indent="0">
              <a:buNone/>
            </a:pPr>
            <a:r>
              <a:rPr lang="hr-HR" altLang="ja-JP" sz="2000" dirty="0">
                <a:solidFill>
                  <a:schemeClr val="bg1">
                    <a:lumMod val="50000"/>
                  </a:schemeClr>
                </a:solidFill>
              </a:rPr>
              <a:t> asr='simple',</a:t>
            </a:r>
          </a:p>
          <a:p>
            <a:pPr marL="400050" lvl="1" indent="0">
              <a:buNone/>
            </a:pPr>
            <a:r>
              <a:rPr lang="hr-HR" altLang="ja-JP" sz="2000" dirty="0">
                <a:solidFill>
                  <a:schemeClr val="bg1">
                    <a:lumMod val="50000"/>
                  </a:schemeClr>
                </a:solidFill>
              </a:rPr>
              <a:t> dos=.true.,</a:t>
            </a:r>
          </a:p>
          <a:p>
            <a:pPr marL="400050" lvl="1" indent="0">
              <a:buNone/>
            </a:pPr>
            <a:r>
              <a:rPr lang="hr-HR" altLang="ja-JP" sz="2000" dirty="0">
                <a:solidFill>
                  <a:schemeClr val="bg1">
                    <a:lumMod val="50000"/>
                  </a:schemeClr>
                </a:solidFill>
              </a:rPr>
              <a:t> amass(1)=28.08,</a:t>
            </a:r>
          </a:p>
          <a:p>
            <a:pPr marL="400050" lvl="1" indent="0">
              <a:buNone/>
            </a:pPr>
            <a:r>
              <a:rPr lang="hr-HR" altLang="ja-JP" sz="2000" dirty="0">
                <a:solidFill>
                  <a:schemeClr val="bg1">
                    <a:lumMod val="50000"/>
                  </a:schemeClr>
                </a:solidFill>
              </a:rPr>
              <a:t> flfrc='si.fc',</a:t>
            </a:r>
          </a:p>
          <a:p>
            <a:pPr marL="400050" lvl="1" indent="0">
              <a:buNone/>
            </a:pPr>
            <a:r>
              <a:rPr lang="hr-HR" altLang="ja-JP" sz="2000" dirty="0">
                <a:solidFill>
                  <a:schemeClr val="bg1">
                    <a:lumMod val="50000"/>
                  </a:schemeClr>
                </a:solidFill>
              </a:rPr>
              <a:t> fldos='si.phdos',</a:t>
            </a:r>
          </a:p>
          <a:p>
            <a:pPr marL="400050" lvl="1" indent="0">
              <a:buNone/>
            </a:pPr>
            <a:r>
              <a:rPr lang="hr-HR" altLang="ja-JP" sz="2000" dirty="0">
                <a:solidFill>
                  <a:schemeClr val="bg1">
                    <a:lumMod val="50000"/>
                  </a:schemeClr>
                </a:solidFill>
              </a:rPr>
              <a:t> nk1=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12</a:t>
            </a:r>
            <a:r>
              <a:rPr lang="hr-HR" altLang="ja-JP" sz="2000" dirty="0">
                <a:solidFill>
                  <a:schemeClr val="bg1">
                    <a:lumMod val="50000"/>
                  </a:schemeClr>
                </a:solidFill>
              </a:rPr>
              <a:t>,nk2=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12</a:t>
            </a:r>
            <a:r>
              <a:rPr lang="hr-HR" altLang="ja-JP" sz="2000" dirty="0">
                <a:solidFill>
                  <a:schemeClr val="bg1">
                    <a:lumMod val="50000"/>
                  </a:schemeClr>
                </a:solidFill>
              </a:rPr>
              <a:t>,nk3=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12</a:t>
            </a:r>
            <a:r>
              <a:rPr lang="hr-HR" altLang="ja-JP" sz="2000" dirty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400050" lvl="1" indent="0">
              <a:buNone/>
            </a:pPr>
            <a:r>
              <a:rPr lang="hr-HR" altLang="ja-JP" sz="2000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  <a:p>
            <a:pPr marL="400050" lvl="1" indent="0">
              <a:buNone/>
            </a:pPr>
            <a:br>
              <a:rPr lang="en-US" altLang="ja-JP" sz="2000" dirty="0"/>
            </a:br>
            <a:r>
              <a:rPr lang="en-US" altLang="ja-JP" sz="2400" u="sng" dirty="0" err="1"/>
              <a:t>si.matdyn-dos.in</a:t>
            </a:r>
            <a:r>
              <a:rPr lang="en-US" altLang="ja-JP" sz="2400" u="sng" dirty="0"/>
              <a:t> </a:t>
            </a:r>
            <a:r>
              <a:rPr lang="ja-JP" altLang="en-US" sz="2400" u="sng" dirty="0"/>
              <a:t>を実行する。</a:t>
            </a:r>
            <a:br>
              <a:rPr lang="en-US" altLang="ja-JP" sz="2000" dirty="0"/>
            </a:br>
            <a:r>
              <a:rPr lang="ja-JP" altLang="en-US" sz="2000"/>
              <a:t>　</a:t>
            </a:r>
            <a:r>
              <a:rPr lang="en-US" altLang="ja-JP" sz="2000" dirty="0"/>
              <a:t>$ </a:t>
            </a:r>
            <a:r>
              <a:rPr lang="en-US" altLang="ja-JP" sz="2000" dirty="0" err="1"/>
              <a:t>matdyn.x</a:t>
            </a:r>
            <a:r>
              <a:rPr lang="en-US" altLang="ja-JP" sz="2000" dirty="0"/>
              <a:t> &lt; </a:t>
            </a:r>
            <a:r>
              <a:rPr lang="en-US" altLang="ja-JP" sz="2000" dirty="0" err="1"/>
              <a:t>si.matdyn-dos.in</a:t>
            </a:r>
            <a:br>
              <a:rPr lang="en-US" altLang="ja-JP" sz="2000" dirty="0"/>
            </a:br>
            <a:r>
              <a:rPr lang="en-US" altLang="ja-JP" sz="2000" dirty="0" err="1"/>
              <a:t>si.phdos</a:t>
            </a:r>
            <a:r>
              <a:rPr lang="ja-JP" altLang="en-US" sz="2000" dirty="0"/>
              <a:t> ファイルが出来る。</a:t>
            </a:r>
            <a:b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000">
                <a:solidFill>
                  <a:schemeClr val="bg1">
                    <a:lumMod val="50000"/>
                  </a:schemeClr>
                </a:solidFill>
              </a:rPr>
              <a:t>　</a:t>
            </a:r>
            <a:r>
              <a:rPr lang="en-US" altLang="ja-JP" sz="2000" dirty="0"/>
              <a:t>$</a:t>
            </a:r>
            <a:r>
              <a:rPr lang="ja-JP" altLang="en-US" sz="2000"/>
              <a:t> </a:t>
            </a:r>
            <a:r>
              <a:rPr lang="en-US" altLang="ja-JP" sz="2000" dirty="0" err="1"/>
              <a:t>gnuplot</a:t>
            </a:r>
            <a:br>
              <a:rPr lang="en-US" altLang="ja-JP" sz="2000" dirty="0"/>
            </a:br>
            <a:r>
              <a:rPr lang="en-US" altLang="ja-JP" sz="2000" dirty="0"/>
              <a:t>g</a:t>
            </a:r>
            <a:r>
              <a:rPr lang="pl-PL" altLang="ja-JP" sz="2000" dirty="0" err="1"/>
              <a:t>nuplot</a:t>
            </a:r>
            <a:r>
              <a:rPr lang="pl-PL" altLang="ja-JP" sz="2000" dirty="0"/>
              <a:t>&gt; </a:t>
            </a:r>
            <a:r>
              <a:rPr lang="en-US" altLang="ja-JP" sz="2000" dirty="0"/>
              <a:t>plot "</a:t>
            </a:r>
            <a:r>
              <a:rPr lang="en-US" altLang="ja-JP" sz="2000" dirty="0" err="1"/>
              <a:t>si.phdos</a:t>
            </a:r>
            <a:r>
              <a:rPr lang="en-US" altLang="ja-JP" sz="2000" dirty="0"/>
              <a:t>" w l</a:t>
            </a:r>
            <a:br>
              <a:rPr lang="en-US" altLang="ja-JP" sz="2000" dirty="0"/>
            </a:br>
            <a:endParaRPr lang="en-US" altLang="en-US" sz="200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02401" y="6356350"/>
            <a:ext cx="2133600" cy="365125"/>
          </a:xfrm>
        </p:spPr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64</a:t>
            </a:fld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75738" y="1151477"/>
            <a:ext cx="2810934" cy="2929455"/>
          </a:xfrm>
          <a:prstGeom prst="rect">
            <a:avLst/>
          </a:prstGeom>
          <a:noFill/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スクリーンショット 2018-03-19 20.00.4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" t="12353"/>
          <a:stretch/>
        </p:blipFill>
        <p:spPr>
          <a:xfrm>
            <a:off x="4375157" y="3267840"/>
            <a:ext cx="4766905" cy="295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237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 err="1"/>
              <a:t>PHonon</a:t>
            </a:r>
            <a:r>
              <a:rPr lang="ja-JP" altLang="en-US" dirty="0"/>
              <a:t>の</a:t>
            </a:r>
            <a:r>
              <a:rPr lang="en-US" altLang="ja-JP" dirty="0"/>
              <a:t>example</a:t>
            </a:r>
            <a:r>
              <a:rPr lang="ja-JP" altLang="en-US" dirty="0"/>
              <a:t>の実行（６）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694231"/>
            <a:ext cx="8229600" cy="6519369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ja-JP" sz="2000" dirty="0"/>
              <a:t>band</a:t>
            </a:r>
            <a:r>
              <a:rPr lang="ja-JP" altLang="en-US" sz="2000" dirty="0"/>
              <a:t> を計算する。</a:t>
            </a:r>
            <a:br>
              <a:rPr lang="en-US" altLang="ja-JP" sz="2000" dirty="0"/>
            </a:br>
            <a:r>
              <a:rPr lang="en-US" altLang="ja-JP" sz="2000" dirty="0" err="1"/>
              <a:t>si.matdyn-disp.in</a:t>
            </a:r>
            <a:r>
              <a:rPr lang="en-US" altLang="ja-JP" sz="2000" dirty="0"/>
              <a:t> </a:t>
            </a:r>
            <a:r>
              <a:rPr lang="ja-JP" altLang="en-US" sz="2000" dirty="0"/>
              <a:t>を作成する。（</a:t>
            </a:r>
            <a:r>
              <a:rPr lang="ja-JP" altLang="en-US" sz="2000" u="sng" dirty="0"/>
              <a:t>新しくファイルを作成する</a:t>
            </a:r>
            <a:r>
              <a:rPr lang="ja-JP" altLang="en-US" sz="2000" dirty="0"/>
              <a:t>。）</a:t>
            </a:r>
            <a:br>
              <a:rPr lang="ja-JP" altLang="en-US" sz="2000"/>
            </a:br>
            <a:r>
              <a:rPr lang="ja-JP" altLang="en-US" sz="2000"/>
              <a:t>　</a:t>
            </a:r>
            <a:r>
              <a:rPr lang="en-US" altLang="ja-JP" sz="2000" dirty="0"/>
              <a:t>$ emacs </a:t>
            </a:r>
            <a:r>
              <a:rPr lang="en-US" altLang="ja-JP" sz="2000" dirty="0" err="1"/>
              <a:t>si.matdyn-disp.in</a:t>
            </a:r>
            <a:br>
              <a:rPr lang="en-US" altLang="ja-JP" sz="2000" dirty="0"/>
            </a:br>
            <a:r>
              <a:rPr lang="en-US" altLang="ja-JP" sz="2000" dirty="0" err="1">
                <a:solidFill>
                  <a:schemeClr val="bg1">
                    <a:lumMod val="50000"/>
                  </a:schemeClr>
                </a:solidFill>
              </a:rPr>
              <a:t>si.matdyn-disp.in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ja-JP" altLang="en-US" sz="2000" dirty="0">
                <a:solidFill>
                  <a:schemeClr val="bg1">
                    <a:lumMod val="50000"/>
                  </a:schemeClr>
                </a:solidFill>
              </a:rPr>
              <a:t>ファイルの内容</a:t>
            </a:r>
            <a:br>
              <a:rPr lang="ja-JP" altLang="en-US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tr-TR" altLang="ja-JP" sz="1800" dirty="0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lang="tr-TR" altLang="ja-JP" sz="1800" dirty="0" err="1">
                <a:solidFill>
                  <a:schemeClr val="bg1">
                    <a:lumMod val="50000"/>
                  </a:schemeClr>
                </a:solidFill>
              </a:rPr>
              <a:t>input</a:t>
            </a:r>
            <a:endParaRPr lang="tr-TR" altLang="ja-JP" sz="1800" dirty="0">
              <a:solidFill>
                <a:schemeClr val="bg1">
                  <a:lumMod val="50000"/>
                </a:schemeClr>
              </a:solidFill>
            </a:endParaRPr>
          </a:p>
          <a:p>
            <a:pPr marL="400050" lvl="1" indent="0">
              <a:buNone/>
            </a:pPr>
            <a:r>
              <a:rPr lang="tr-TR" altLang="ja-JP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altLang="ja-JP" sz="1800" dirty="0" err="1">
                <a:solidFill>
                  <a:schemeClr val="bg1">
                    <a:lumMod val="50000"/>
                  </a:schemeClr>
                </a:solidFill>
              </a:rPr>
              <a:t>asr</a:t>
            </a:r>
            <a:r>
              <a:rPr lang="tr-TR" altLang="ja-JP" sz="1800" dirty="0">
                <a:solidFill>
                  <a:schemeClr val="bg1">
                    <a:lumMod val="50000"/>
                  </a:schemeClr>
                </a:solidFill>
              </a:rPr>
              <a:t>='</a:t>
            </a:r>
            <a:r>
              <a:rPr lang="tr-TR" altLang="ja-JP" sz="1800" dirty="0" err="1">
                <a:solidFill>
                  <a:schemeClr val="bg1">
                    <a:lumMod val="50000"/>
                  </a:schemeClr>
                </a:solidFill>
              </a:rPr>
              <a:t>simple</a:t>
            </a:r>
            <a:r>
              <a:rPr lang="tr-TR" altLang="ja-JP" sz="1800" dirty="0">
                <a:solidFill>
                  <a:schemeClr val="bg1">
                    <a:lumMod val="50000"/>
                  </a:schemeClr>
                </a:solidFill>
              </a:rPr>
              <a:t>',</a:t>
            </a:r>
          </a:p>
          <a:p>
            <a:pPr marL="400050" lvl="1" indent="0">
              <a:buNone/>
            </a:pPr>
            <a:r>
              <a:rPr lang="tr-TR" altLang="ja-JP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altLang="ja-JP" sz="1800" dirty="0" err="1">
                <a:solidFill>
                  <a:srgbClr val="FF0000"/>
                </a:solidFill>
              </a:rPr>
              <a:t>dos</a:t>
            </a:r>
            <a:r>
              <a:rPr lang="tr-TR" altLang="ja-JP" sz="1800" dirty="0">
                <a:solidFill>
                  <a:srgbClr val="FF0000"/>
                </a:solidFill>
              </a:rPr>
              <a:t>=.</a:t>
            </a:r>
            <a:r>
              <a:rPr lang="tr-TR" altLang="ja-JP" sz="1800" dirty="0" err="1">
                <a:solidFill>
                  <a:srgbClr val="FF0000"/>
                </a:solidFill>
              </a:rPr>
              <a:t>false</a:t>
            </a:r>
            <a:r>
              <a:rPr lang="tr-TR" altLang="ja-JP" sz="1800" dirty="0">
                <a:solidFill>
                  <a:srgbClr val="FF0000"/>
                </a:solidFill>
              </a:rPr>
              <a:t>.,</a:t>
            </a:r>
          </a:p>
          <a:p>
            <a:pPr marL="400050" lvl="1" indent="0">
              <a:buNone/>
            </a:pPr>
            <a:r>
              <a:rPr lang="tr-TR" altLang="ja-JP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altLang="ja-JP" sz="1800" dirty="0" err="1">
                <a:solidFill>
                  <a:schemeClr val="bg1">
                    <a:lumMod val="50000"/>
                  </a:schemeClr>
                </a:solidFill>
              </a:rPr>
              <a:t>amass</a:t>
            </a:r>
            <a:r>
              <a:rPr lang="tr-TR" altLang="ja-JP" sz="1800" dirty="0">
                <a:solidFill>
                  <a:schemeClr val="bg1">
                    <a:lumMod val="50000"/>
                  </a:schemeClr>
                </a:solidFill>
              </a:rPr>
              <a:t>(1)=28.08,</a:t>
            </a:r>
          </a:p>
          <a:p>
            <a:pPr marL="400050" lvl="1" indent="0">
              <a:buNone/>
            </a:pPr>
            <a:r>
              <a:rPr lang="tr-TR" altLang="ja-JP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altLang="ja-JP" sz="1800" dirty="0" err="1">
                <a:solidFill>
                  <a:schemeClr val="bg1">
                    <a:lumMod val="50000"/>
                  </a:schemeClr>
                </a:solidFill>
              </a:rPr>
              <a:t>flfrc</a:t>
            </a:r>
            <a:r>
              <a:rPr lang="tr-TR" altLang="ja-JP" sz="1800" dirty="0">
                <a:solidFill>
                  <a:schemeClr val="bg1">
                    <a:lumMod val="50000"/>
                  </a:schemeClr>
                </a:solidFill>
              </a:rPr>
              <a:t>='</a:t>
            </a:r>
            <a:r>
              <a:rPr lang="tr-TR" altLang="ja-JP" sz="1800" dirty="0" err="1">
                <a:solidFill>
                  <a:schemeClr val="bg1">
                    <a:lumMod val="50000"/>
                  </a:schemeClr>
                </a:solidFill>
              </a:rPr>
              <a:t>si.fc</a:t>
            </a:r>
            <a:r>
              <a:rPr lang="tr-TR" altLang="ja-JP" sz="1800" dirty="0">
                <a:solidFill>
                  <a:schemeClr val="bg1">
                    <a:lumMod val="50000"/>
                  </a:schemeClr>
                </a:solidFill>
              </a:rPr>
              <a:t>',</a:t>
            </a:r>
          </a:p>
          <a:p>
            <a:pPr marL="400050" lvl="1" indent="0">
              <a:buNone/>
            </a:pPr>
            <a:r>
              <a:rPr lang="tr-TR" altLang="ja-JP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altLang="ja-JP" sz="1800" dirty="0" err="1">
                <a:solidFill>
                  <a:schemeClr val="bg1">
                    <a:lumMod val="50000"/>
                  </a:schemeClr>
                </a:solidFill>
              </a:rPr>
              <a:t>flfrq</a:t>
            </a:r>
            <a:r>
              <a:rPr lang="tr-TR" altLang="ja-JP" sz="1800" dirty="0">
                <a:solidFill>
                  <a:schemeClr val="bg1">
                    <a:lumMod val="50000"/>
                  </a:schemeClr>
                </a:solidFill>
              </a:rPr>
              <a:t>='</a:t>
            </a:r>
            <a:r>
              <a:rPr lang="tr-TR" altLang="ja-JP" sz="1800" dirty="0" err="1">
                <a:solidFill>
                  <a:schemeClr val="bg1">
                    <a:lumMod val="50000"/>
                  </a:schemeClr>
                </a:solidFill>
              </a:rPr>
              <a:t>si.freq</a:t>
            </a:r>
            <a:r>
              <a:rPr lang="tr-TR" altLang="ja-JP" sz="1800" dirty="0">
                <a:solidFill>
                  <a:schemeClr val="bg1">
                    <a:lumMod val="50000"/>
                  </a:schemeClr>
                </a:solidFill>
              </a:rPr>
              <a:t>',</a:t>
            </a:r>
          </a:p>
          <a:p>
            <a:pPr marL="400050" lvl="1" indent="0">
              <a:buNone/>
            </a:pPr>
            <a:r>
              <a:rPr lang="tr-TR" altLang="ja-JP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altLang="ja-JP" sz="1800" dirty="0" err="1">
                <a:solidFill>
                  <a:schemeClr val="bg1">
                    <a:lumMod val="50000"/>
                  </a:schemeClr>
                </a:solidFill>
              </a:rPr>
              <a:t>flvec</a:t>
            </a:r>
            <a:r>
              <a:rPr lang="tr-TR" altLang="ja-JP" sz="1800" dirty="0">
                <a:solidFill>
                  <a:schemeClr val="bg1">
                    <a:lumMod val="50000"/>
                  </a:schemeClr>
                </a:solidFill>
              </a:rPr>
              <a:t>='</a:t>
            </a:r>
            <a:r>
              <a:rPr lang="tr-TR" altLang="ja-JP" sz="1800" dirty="0" err="1">
                <a:solidFill>
                  <a:schemeClr val="bg1">
                    <a:lumMod val="50000"/>
                  </a:schemeClr>
                </a:solidFill>
              </a:rPr>
              <a:t>si.modes</a:t>
            </a:r>
            <a:r>
              <a:rPr lang="tr-TR" altLang="ja-JP" sz="1800" dirty="0">
                <a:solidFill>
                  <a:schemeClr val="bg1">
                    <a:lumMod val="50000"/>
                  </a:schemeClr>
                </a:solidFill>
              </a:rPr>
              <a:t>',</a:t>
            </a:r>
          </a:p>
          <a:p>
            <a:pPr marL="400050" lvl="1" indent="0">
              <a:buNone/>
            </a:pPr>
            <a:r>
              <a:rPr lang="tr-TR" altLang="ja-JP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altLang="ja-JP" sz="1800" dirty="0" err="1">
                <a:solidFill>
                  <a:schemeClr val="bg1">
                    <a:lumMod val="50000"/>
                  </a:schemeClr>
                </a:solidFill>
              </a:rPr>
              <a:t>q_in_band_form</a:t>
            </a:r>
            <a:r>
              <a:rPr lang="tr-TR" altLang="ja-JP" sz="1800" dirty="0">
                <a:solidFill>
                  <a:schemeClr val="bg1">
                    <a:lumMod val="50000"/>
                  </a:schemeClr>
                </a:solidFill>
              </a:rPr>
              <a:t>=.</a:t>
            </a:r>
            <a:r>
              <a:rPr lang="tr-TR" altLang="ja-JP" sz="1800" dirty="0" err="1">
                <a:solidFill>
                  <a:schemeClr val="bg1">
                    <a:lumMod val="50000"/>
                  </a:schemeClr>
                </a:solidFill>
              </a:rPr>
              <a:t>true</a:t>
            </a:r>
            <a:r>
              <a:rPr lang="tr-TR" altLang="ja-JP" sz="1800" dirty="0">
                <a:solidFill>
                  <a:schemeClr val="bg1">
                    <a:lumMod val="50000"/>
                  </a:schemeClr>
                </a:solidFill>
              </a:rPr>
              <a:t>.,</a:t>
            </a:r>
          </a:p>
          <a:p>
            <a:pPr marL="400050" lvl="1" indent="0">
              <a:buNone/>
            </a:pPr>
            <a:r>
              <a:rPr lang="tr-TR" altLang="ja-JP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  <a:p>
            <a:pPr marL="400050" lvl="1" indent="0">
              <a:buNone/>
            </a:pPr>
            <a:r>
              <a:rPr lang="tr-TR" altLang="ja-JP" sz="1800" dirty="0">
                <a:solidFill>
                  <a:srgbClr val="FF0000"/>
                </a:solidFill>
              </a:rPr>
              <a:t>5</a:t>
            </a:r>
          </a:p>
          <a:p>
            <a:pPr marL="400050" lvl="1" indent="0">
              <a:buNone/>
            </a:pPr>
            <a:r>
              <a:rPr lang="tr-TR" altLang="ja-JP" sz="1800" dirty="0">
                <a:solidFill>
                  <a:srgbClr val="FF0000"/>
                </a:solidFill>
              </a:rPr>
              <a:t>  0.0 0.0 0.0  20 </a:t>
            </a:r>
          </a:p>
          <a:p>
            <a:pPr marL="400050" lvl="1" indent="0">
              <a:buNone/>
            </a:pPr>
            <a:r>
              <a:rPr lang="tr-TR" altLang="ja-JP" sz="1800" dirty="0">
                <a:solidFill>
                  <a:srgbClr val="FF0000"/>
                </a:solidFill>
              </a:rPr>
              <a:t>  1.0 0.0 0.0  20  </a:t>
            </a:r>
          </a:p>
          <a:p>
            <a:pPr marL="400050" lvl="1" indent="0">
              <a:buNone/>
            </a:pPr>
            <a:r>
              <a:rPr lang="tr-TR" altLang="ja-JP" sz="1800" dirty="0">
                <a:solidFill>
                  <a:srgbClr val="FF0000"/>
                </a:solidFill>
              </a:rPr>
              <a:t>  1.0 1.0 0.0  20</a:t>
            </a:r>
          </a:p>
          <a:p>
            <a:pPr marL="400050" lvl="1" indent="0">
              <a:buNone/>
            </a:pPr>
            <a:r>
              <a:rPr lang="tr-TR" altLang="ja-JP" sz="1800" dirty="0">
                <a:solidFill>
                  <a:srgbClr val="FF0000"/>
                </a:solidFill>
              </a:rPr>
              <a:t>  0.0 0.0 0.0  20  </a:t>
            </a:r>
          </a:p>
          <a:p>
            <a:pPr marL="400050" lvl="1" indent="0">
              <a:buNone/>
            </a:pPr>
            <a:r>
              <a:rPr lang="tr-TR" altLang="ja-JP" sz="1800" dirty="0">
                <a:solidFill>
                  <a:srgbClr val="FF0000"/>
                </a:solidFill>
              </a:rPr>
              <a:t>  0.5 0.5 0.5  20</a:t>
            </a:r>
            <a:endParaRPr lang="en-US" altLang="en-US" sz="1800" dirty="0">
              <a:solidFill>
                <a:srgbClr val="FF0000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65</a:t>
            </a:fld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829733" y="1998145"/>
            <a:ext cx="4165600" cy="4842922"/>
          </a:xfrm>
          <a:prstGeom prst="rect">
            <a:avLst/>
          </a:prstGeom>
          <a:noFill/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37436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11118"/>
          </a:xfrm>
        </p:spPr>
        <p:txBody>
          <a:bodyPr/>
          <a:lstStyle/>
          <a:p>
            <a:r>
              <a:rPr lang="en-US" altLang="ja-JP" dirty="0" err="1"/>
              <a:t>PHonon</a:t>
            </a:r>
            <a:r>
              <a:rPr lang="ja-JP" altLang="en-US" dirty="0"/>
              <a:t>の</a:t>
            </a:r>
            <a:r>
              <a:rPr lang="en-US" altLang="ja-JP" dirty="0"/>
              <a:t>example</a:t>
            </a:r>
            <a:r>
              <a:rPr lang="ja-JP" altLang="en-US" dirty="0"/>
              <a:t>の実行（７）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1963"/>
            <a:ext cx="8229600" cy="7128970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ja-JP" sz="2400" u="sng" dirty="0" err="1"/>
              <a:t>si.matdyn-disp.in</a:t>
            </a:r>
            <a:r>
              <a:rPr lang="en-US" altLang="ja-JP" sz="2400" u="sng" dirty="0"/>
              <a:t>  </a:t>
            </a:r>
            <a:r>
              <a:rPr lang="ja-JP" altLang="en-US" sz="2400" u="sng" dirty="0"/>
              <a:t>を実行する。</a:t>
            </a:r>
            <a:br>
              <a:rPr lang="en-US" altLang="ja-JP" sz="2000" dirty="0"/>
            </a:br>
            <a:r>
              <a:rPr lang="ja-JP" altLang="en-US" sz="2000"/>
              <a:t>　</a:t>
            </a:r>
            <a:r>
              <a:rPr lang="en-US" altLang="ja-JP" sz="2000" dirty="0"/>
              <a:t>$ </a:t>
            </a:r>
            <a:r>
              <a:rPr lang="en-US" altLang="ja-JP" sz="2000" dirty="0" err="1"/>
              <a:t>matdyn.x</a:t>
            </a:r>
            <a:r>
              <a:rPr lang="en-US" altLang="ja-JP" sz="2000" dirty="0"/>
              <a:t> &lt; </a:t>
            </a:r>
            <a:r>
              <a:rPr lang="en-US" altLang="ja-JP" sz="2000" dirty="0" err="1"/>
              <a:t>si.matdyn-disp.in</a:t>
            </a:r>
            <a:r>
              <a:rPr lang="en-US" altLang="ja-JP" sz="2000" dirty="0"/>
              <a:t> </a:t>
            </a:r>
            <a:br>
              <a:rPr lang="en-US" altLang="ja-JP" sz="2000" dirty="0"/>
            </a:br>
            <a:r>
              <a:rPr lang="en-US" altLang="ja-JP" sz="2000" dirty="0" err="1"/>
              <a:t>si.freq.gp</a:t>
            </a:r>
            <a:r>
              <a:rPr lang="ja-JP" altLang="en-US" sz="2000" dirty="0"/>
              <a:t> ファイルが出来る。</a:t>
            </a:r>
            <a:br>
              <a:rPr lang="en-US" altLang="ja-JP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000">
                <a:solidFill>
                  <a:schemeClr val="bg1">
                    <a:lumMod val="50000"/>
                  </a:schemeClr>
                </a:solidFill>
              </a:rPr>
              <a:t>　</a:t>
            </a:r>
            <a:r>
              <a:rPr lang="en-US" altLang="ja-JP" sz="2000" dirty="0"/>
              <a:t>$</a:t>
            </a:r>
            <a:r>
              <a:rPr lang="ja-JP" altLang="en-US" sz="2000"/>
              <a:t> </a:t>
            </a:r>
            <a:r>
              <a:rPr lang="en-US" altLang="ja-JP" sz="2000" dirty="0" err="1"/>
              <a:t>gnuplot</a:t>
            </a:r>
            <a:br>
              <a:rPr lang="en-US" altLang="ja-JP" sz="2000" dirty="0"/>
            </a:br>
            <a:r>
              <a:rPr lang="en-US" altLang="ja-JP" sz="2000" dirty="0"/>
              <a:t>g</a:t>
            </a:r>
            <a:r>
              <a:rPr lang="pl-PL" altLang="ja-JP" sz="2000" dirty="0" err="1"/>
              <a:t>nuplot</a:t>
            </a:r>
            <a:r>
              <a:rPr lang="pl-PL" altLang="ja-JP" sz="2000" dirty="0"/>
              <a:t>&gt; plot "</a:t>
            </a:r>
            <a:r>
              <a:rPr lang="pl-PL" altLang="ja-JP" sz="2000" dirty="0" err="1"/>
              <a:t>si.freq.gp</a:t>
            </a:r>
            <a:r>
              <a:rPr lang="pl-PL" altLang="ja-JP" sz="2000" dirty="0"/>
              <a:t>" u 1:2 w l, "</a:t>
            </a:r>
            <a:r>
              <a:rPr lang="pl-PL" altLang="ja-JP" sz="2000" dirty="0" err="1"/>
              <a:t>si.freq.gp</a:t>
            </a:r>
            <a:r>
              <a:rPr lang="pl-PL" altLang="ja-JP" sz="2000" dirty="0"/>
              <a:t>" u 1:3 w l, "</a:t>
            </a:r>
            <a:r>
              <a:rPr lang="pl-PL" altLang="ja-JP" sz="2000" dirty="0" err="1"/>
              <a:t>si.freq.gp</a:t>
            </a:r>
            <a:r>
              <a:rPr lang="pl-PL" altLang="ja-JP" sz="2000" dirty="0"/>
              <a:t>" u 1:4 w l, "</a:t>
            </a:r>
            <a:r>
              <a:rPr lang="pl-PL" altLang="ja-JP" sz="2000" dirty="0" err="1"/>
              <a:t>si.freq.gp</a:t>
            </a:r>
            <a:r>
              <a:rPr lang="pl-PL" altLang="ja-JP" sz="2000" dirty="0"/>
              <a:t>" u 1:5 w l, "</a:t>
            </a:r>
            <a:r>
              <a:rPr lang="pl-PL" altLang="ja-JP" sz="2000" dirty="0" err="1"/>
              <a:t>si.freq.gp</a:t>
            </a:r>
            <a:r>
              <a:rPr lang="pl-PL" altLang="ja-JP" sz="2000" dirty="0"/>
              <a:t>" u 1:6 w l, "</a:t>
            </a:r>
            <a:r>
              <a:rPr lang="pl-PL" altLang="ja-JP" sz="2000" dirty="0" err="1"/>
              <a:t>si.freq.gp</a:t>
            </a:r>
            <a:r>
              <a:rPr lang="pl-PL" altLang="ja-JP" sz="2000" dirty="0"/>
              <a:t>" u 1:7 w l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66</a:t>
            </a:fld>
            <a:endParaRPr kumimoji="1" lang="ja-JP" altLang="en-US"/>
          </a:p>
        </p:txBody>
      </p:sp>
      <p:pic>
        <p:nvPicPr>
          <p:cNvPr id="4" name="図 3" descr="スクリーンショット 2018-03-19 6.12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7"/>
          <a:stretch/>
        </p:blipFill>
        <p:spPr>
          <a:xfrm>
            <a:off x="935570" y="3243263"/>
            <a:ext cx="5905627" cy="359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953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8229600" cy="701341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サイズを大きくした計算例（１）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0581" y="677797"/>
            <a:ext cx="8861158" cy="3487810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セルサイズや原子数を増やした計算には時間がかかる。</a:t>
            </a:r>
            <a:br>
              <a:rPr lang="en-US" altLang="ja-JP" sz="2400" dirty="0"/>
            </a:br>
            <a:r>
              <a:rPr lang="en-US" altLang="ja-JP" sz="2000" dirty="0">
                <a:sym typeface="Wingdings"/>
              </a:rPr>
              <a:t> </a:t>
            </a:r>
            <a:r>
              <a:rPr lang="ja-JP" altLang="en-US" sz="2000" dirty="0">
                <a:solidFill>
                  <a:srgbClr val="FF0000"/>
                </a:solidFill>
                <a:sym typeface="Wingdings"/>
              </a:rPr>
              <a:t>あらかじめ実行時間や、実行時に指定する並列数などを確認しておくと良い。</a:t>
            </a:r>
            <a:endParaRPr lang="en-US" altLang="ja-JP" sz="2000" dirty="0">
              <a:solidFill>
                <a:srgbClr val="FF0000"/>
              </a:solidFill>
            </a:endParaRPr>
          </a:p>
          <a:p>
            <a:r>
              <a:rPr lang="ja-JP" altLang="en-US" sz="2400" dirty="0">
                <a:sym typeface="Wingdings"/>
              </a:rPr>
              <a:t>実行時間の調査</a:t>
            </a:r>
            <a:br>
              <a:rPr lang="en-US" altLang="ja-JP" sz="2400" dirty="0">
                <a:sym typeface="Wingdings"/>
              </a:rPr>
            </a:br>
            <a:r>
              <a:rPr lang="en-US" altLang="ja-JP" sz="2000" dirty="0">
                <a:sym typeface="Wingdings"/>
              </a:rPr>
              <a:t>Quantum ESPRESSO (QE) </a:t>
            </a:r>
            <a:r>
              <a:rPr lang="ja-JP" altLang="en-US" sz="2000" dirty="0">
                <a:sym typeface="Wingdings"/>
              </a:rPr>
              <a:t>の開発グループが公開している</a:t>
            </a:r>
            <a:br>
              <a:rPr lang="en-US" altLang="ja-JP" sz="2000" dirty="0">
                <a:sym typeface="Wingdings"/>
              </a:rPr>
            </a:br>
            <a:r>
              <a:rPr lang="ja-JP" altLang="en-US" sz="2000" dirty="0">
                <a:sym typeface="Wingdings"/>
              </a:rPr>
              <a:t>ベンチマーク用入力データ</a:t>
            </a:r>
            <a:br>
              <a:rPr lang="en-US" altLang="ja-JP" sz="2000" dirty="0">
                <a:sym typeface="Wingdings"/>
              </a:rPr>
            </a:br>
            <a:r>
              <a:rPr lang="en-US" altLang="ja-JP" sz="2000" dirty="0">
                <a:solidFill>
                  <a:srgbClr val="0070C0"/>
                </a:solidFill>
                <a:sym typeface="Wingdings"/>
              </a:rPr>
              <a:t>https://</a:t>
            </a:r>
            <a:r>
              <a:rPr lang="en-US" altLang="ja-JP" sz="2000" dirty="0" err="1">
                <a:solidFill>
                  <a:srgbClr val="0070C0"/>
                </a:solidFill>
                <a:sym typeface="Wingdings"/>
              </a:rPr>
              <a:t>github.com</a:t>
            </a:r>
            <a:r>
              <a:rPr lang="en-US" altLang="ja-JP" sz="2000" dirty="0">
                <a:solidFill>
                  <a:srgbClr val="0070C0"/>
                </a:solidFill>
                <a:sym typeface="Wingdings"/>
              </a:rPr>
              <a:t>/QEF/benchmarks</a:t>
            </a:r>
            <a:br>
              <a:rPr lang="en-US" altLang="ja-JP" sz="2000" dirty="0">
                <a:solidFill>
                  <a:srgbClr val="0000FF"/>
                </a:solidFill>
                <a:sym typeface="Wingdings"/>
              </a:rPr>
            </a:br>
            <a:r>
              <a:rPr lang="ja-JP" altLang="en-US" sz="2000" dirty="0">
                <a:sym typeface="Wingdings"/>
              </a:rPr>
              <a:t>ホームページで、公開されている同じ入力ファイルで実行時間を測定する</a:t>
            </a:r>
            <a:endParaRPr lang="en-US" altLang="ja-JP" sz="2000" dirty="0">
              <a:sym typeface="Wingdings"/>
            </a:endParaRPr>
          </a:p>
          <a:p>
            <a:pPr lvl="1"/>
            <a:r>
              <a:rPr lang="ja-JP" altLang="en-US" sz="2000" u="sng" dirty="0">
                <a:sym typeface="Wingdings"/>
              </a:rPr>
              <a:t>例） </a:t>
            </a:r>
            <a:r>
              <a:rPr lang="en-US" altLang="ja-JP" sz="2000" u="sng" dirty="0">
                <a:sym typeface="Wingdings"/>
              </a:rPr>
              <a:t>Small-size</a:t>
            </a:r>
            <a:r>
              <a:rPr lang="ja-JP" altLang="en-US" sz="2000" u="sng" dirty="0">
                <a:sym typeface="Wingdings"/>
              </a:rPr>
              <a:t>（</a:t>
            </a:r>
            <a:r>
              <a:rPr lang="en-US" altLang="ja-JP" sz="2000" u="sng" dirty="0" err="1">
                <a:sym typeface="Wingdings"/>
              </a:rPr>
              <a:t>pwscf</a:t>
            </a:r>
            <a:r>
              <a:rPr lang="en-US" altLang="ja-JP" sz="2000" u="sng" dirty="0">
                <a:sym typeface="Wingdings"/>
              </a:rPr>
              <a:t>-small-</a:t>
            </a:r>
            <a:r>
              <a:rPr lang="en-US" altLang="ja-JP" sz="2000" u="sng" dirty="0" err="1">
                <a:sym typeface="Wingdings"/>
              </a:rPr>
              <a:t>benchmark.tar.gz</a:t>
            </a:r>
            <a:r>
              <a:rPr lang="ja-JP" altLang="en-US" sz="2000" u="sng" dirty="0">
                <a:sym typeface="Wingdings"/>
              </a:rPr>
              <a:t>）の中の</a:t>
            </a:r>
            <a:r>
              <a:rPr lang="en-US" altLang="ja-JP" sz="2000" u="sng" dirty="0">
                <a:sym typeface="Wingdings"/>
              </a:rPr>
              <a:t> test_1.in</a:t>
            </a:r>
            <a:br>
              <a:rPr lang="en-US" altLang="ja-JP" sz="2000" u="sng" dirty="0">
                <a:sym typeface="Wingdings"/>
              </a:rPr>
            </a:br>
            <a:r>
              <a:rPr lang="ja-JP" altLang="en-US" sz="2000" dirty="0">
                <a:sym typeface="Wingdings"/>
              </a:rPr>
              <a:t>原子種：</a:t>
            </a:r>
            <a:r>
              <a:rPr lang="en-US" altLang="ja-JP" sz="2000" dirty="0">
                <a:sym typeface="Wingdings"/>
              </a:rPr>
              <a:t>C, O, N, H</a:t>
            </a:r>
            <a:br>
              <a:rPr lang="en-US" altLang="ja-JP" sz="2000" dirty="0">
                <a:sym typeface="Wingdings"/>
              </a:rPr>
            </a:br>
            <a:r>
              <a:rPr lang="en-US" altLang="ja-JP" sz="2000" dirty="0">
                <a:sym typeface="Wingdings"/>
              </a:rPr>
              <a:t>28 atoms</a:t>
            </a:r>
            <a:r>
              <a:rPr lang="ja-JP" altLang="en-US" sz="2000" dirty="0">
                <a:sym typeface="Wingdings"/>
              </a:rPr>
              <a:t>、</a:t>
            </a:r>
            <a:r>
              <a:rPr lang="en-US" altLang="ja-JP" sz="2000" dirty="0">
                <a:sym typeface="Wingdings"/>
              </a:rPr>
              <a:t>1 step</a:t>
            </a:r>
            <a:r>
              <a:rPr lang="ja-JP" altLang="en-US" sz="2000" dirty="0">
                <a:sym typeface="Wingdings"/>
              </a:rPr>
              <a:t>、</a:t>
            </a:r>
            <a:r>
              <a:rPr lang="en-US" altLang="ja-JP" sz="2000" dirty="0">
                <a:sym typeface="Wingdings"/>
              </a:rPr>
              <a:t>14 </a:t>
            </a:r>
            <a:r>
              <a:rPr lang="en-US" altLang="ja-JP" sz="2000" dirty="0" err="1">
                <a:sym typeface="Wingdings"/>
              </a:rPr>
              <a:t>scf</a:t>
            </a:r>
            <a:endParaRPr lang="en-US" altLang="ja-JP" sz="2400" dirty="0"/>
          </a:p>
          <a:p>
            <a:endParaRPr lang="en-US" altLang="ja-JP" sz="20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67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978792" y="4083780"/>
            <a:ext cx="3073173" cy="2246769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公開されているデータと比較することにより、自分の実行環境での</a:t>
            </a:r>
            <a:r>
              <a:rPr lang="en-US" altLang="ja-JP" sz="2000" dirty="0"/>
              <a:t> QE</a:t>
            </a:r>
            <a:r>
              <a:rPr kumimoji="1" lang="en-US" altLang="ja-JP" sz="2000" dirty="0"/>
              <a:t> </a:t>
            </a:r>
            <a:r>
              <a:rPr kumimoji="1" lang="ja-JP" altLang="en-US" sz="2000" dirty="0"/>
              <a:t>の性能評価の目安になる。</a:t>
            </a:r>
            <a:endParaRPr kumimoji="1" lang="en-US" altLang="ja-JP" sz="2000" dirty="0"/>
          </a:p>
          <a:p>
            <a:r>
              <a:rPr kumimoji="1" lang="en-US" altLang="ja-JP" sz="2000" dirty="0">
                <a:sym typeface="Wingdings"/>
              </a:rPr>
              <a:t> </a:t>
            </a:r>
            <a:r>
              <a:rPr kumimoji="1" lang="ja-JP" altLang="en-US" sz="2000" dirty="0">
                <a:sym typeface="Wingdings"/>
              </a:rPr>
              <a:t>すごく遅いようであれば、</a:t>
            </a:r>
            <a:r>
              <a:rPr lang="en-US" altLang="ja-JP" sz="2000" dirty="0">
                <a:sym typeface="Wingdings"/>
              </a:rPr>
              <a:t> QE </a:t>
            </a:r>
            <a:r>
              <a:rPr lang="ja-JP" altLang="en-US" sz="2000" dirty="0">
                <a:sym typeface="Wingdings"/>
              </a:rPr>
              <a:t>の構築（ビルド）</a:t>
            </a:r>
            <a:r>
              <a:rPr kumimoji="1" lang="ja-JP" altLang="en-US" sz="2000" dirty="0">
                <a:sym typeface="Wingdings"/>
              </a:rPr>
              <a:t>方法を再検討する</a:t>
            </a:r>
            <a:endParaRPr kumimoji="1" lang="ja-JP" altLang="en-US" sz="2000" dirty="0"/>
          </a:p>
        </p:txBody>
      </p:sp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7485706"/>
              </p:ext>
            </p:extLst>
          </p:nvPr>
        </p:nvGraphicFramePr>
        <p:xfrm>
          <a:off x="100360" y="3973604"/>
          <a:ext cx="5525284" cy="29719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テキスト ボックス 7"/>
          <p:cNvSpPr txBox="1"/>
          <p:nvPr/>
        </p:nvSpPr>
        <p:spPr>
          <a:xfrm>
            <a:off x="3646333" y="4087353"/>
            <a:ext cx="1979310" cy="523220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フラット</a:t>
            </a:r>
            <a:r>
              <a:rPr lang="en-US" altLang="ja-JP" sz="1400" dirty="0"/>
              <a:t>MPI</a:t>
            </a:r>
          </a:p>
          <a:p>
            <a:r>
              <a:rPr lang="en-US" altLang="ja-JP" sz="1400" dirty="0"/>
              <a:t>OMP_NUM_THREADS=1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393169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グラフ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677128"/>
              </p:ext>
            </p:extLst>
          </p:nvPr>
        </p:nvGraphicFramePr>
        <p:xfrm>
          <a:off x="4849091" y="3175914"/>
          <a:ext cx="4380258" cy="3636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グラフ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459993"/>
              </p:ext>
            </p:extLst>
          </p:nvPr>
        </p:nvGraphicFramePr>
        <p:xfrm>
          <a:off x="-105685" y="3175914"/>
          <a:ext cx="5057309" cy="3636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37876"/>
            <a:ext cx="8229600" cy="671000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サイズを大きくした計算例（２）</a:t>
            </a:r>
            <a:endParaRPr kumimoji="1" lang="ja-JP" altLang="en-US" sz="32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81EC-3365-A244-BE16-25FE1979F5BC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40896" y="617801"/>
            <a:ext cx="8038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ym typeface="Wingdings"/>
              </a:rPr>
              <a:t>最適な（に近い）実行</a:t>
            </a:r>
            <a:br>
              <a:rPr lang="en-US" altLang="ja-JP" sz="2000" dirty="0">
                <a:sym typeface="Wingdings"/>
              </a:rPr>
            </a:br>
            <a:r>
              <a:rPr lang="ja-JP" altLang="ja-JP" sz="2000" dirty="0">
                <a:sym typeface="Wingdings"/>
              </a:rPr>
              <a:t> </a:t>
            </a:r>
            <a:r>
              <a:rPr lang="ja-JP" altLang="en-US" sz="2000" dirty="0">
                <a:sym typeface="Wingdings"/>
              </a:rPr>
              <a:t> どれくらいの</a:t>
            </a:r>
            <a:r>
              <a:rPr lang="en-US" altLang="ja-JP" sz="2000" dirty="0">
                <a:sym typeface="Wingdings"/>
              </a:rPr>
              <a:t>MPI</a:t>
            </a:r>
            <a:r>
              <a:rPr lang="ja-JP" altLang="en-US" sz="2000" dirty="0">
                <a:sym typeface="Wingdings"/>
              </a:rPr>
              <a:t>プロセス数や、スレッド数で実行すれば良いのか？</a:t>
            </a:r>
            <a:endParaRPr kumimoji="1" lang="ja-JP" altLang="en-US" sz="2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40896" y="1362203"/>
            <a:ext cx="8888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u="sng" dirty="0"/>
              <a:t>フラット</a:t>
            </a:r>
            <a:r>
              <a:rPr lang="en-US" altLang="ja-JP" sz="2000" u="sng" dirty="0"/>
              <a:t>MPI</a:t>
            </a:r>
            <a:r>
              <a:rPr lang="ja-JP" altLang="en-US" sz="2000" u="sng" dirty="0"/>
              <a:t>とハイブリッド並列の比較</a:t>
            </a:r>
          </a:p>
          <a:p>
            <a:r>
              <a:rPr lang="en-US" altLang="ja-JP" sz="2000" dirty="0">
                <a:sym typeface="Wingdings"/>
              </a:rPr>
              <a:t>MPI</a:t>
            </a:r>
            <a:r>
              <a:rPr lang="ja-JP" altLang="en-US" sz="2000" dirty="0">
                <a:sym typeface="Wingdings"/>
              </a:rPr>
              <a:t>プロセス数を変えて実行時間を測定　　実行時に指定するプロセス数を検討　</a:t>
            </a:r>
            <a:endParaRPr kumimoji="1" lang="ja-JP" altLang="en-US" sz="20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40896" y="2087095"/>
            <a:ext cx="4710728" cy="10156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buClr>
                <a:schemeClr val="accent3">
                  <a:lumMod val="75000"/>
                </a:schemeClr>
              </a:buClr>
            </a:pPr>
            <a:r>
              <a:rPr lang="en-US" altLang="ja-JP" sz="2000" u="sng" dirty="0"/>
              <a:t>Large-size DEISA benchmark</a:t>
            </a:r>
            <a:r>
              <a:rPr lang="ja-JP" altLang="en-US" sz="2000" u="sng" dirty="0"/>
              <a:t>（</a:t>
            </a:r>
            <a:r>
              <a:rPr lang="en-US" altLang="ja-JP" sz="2000" u="sng" dirty="0" err="1"/>
              <a:t>PSIWAT.tgz</a:t>
            </a:r>
            <a:r>
              <a:rPr lang="ja-JP" altLang="en-US" sz="2000" u="sng" dirty="0"/>
              <a:t>）</a:t>
            </a:r>
            <a:br>
              <a:rPr lang="en-US" altLang="ja-JP" sz="2000" u="sng" dirty="0"/>
            </a:br>
            <a:r>
              <a:rPr lang="ja-JP" altLang="en-US" sz="2000" dirty="0">
                <a:sym typeface="Wingdings"/>
              </a:rPr>
              <a:t>原子種：</a:t>
            </a:r>
            <a:r>
              <a:rPr lang="en-US" altLang="ja-JP" sz="2000" dirty="0"/>
              <a:t>Au, O, C, N, H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>
              <a:buClr>
                <a:schemeClr val="accent3">
                  <a:lumMod val="75000"/>
                </a:schemeClr>
              </a:buClr>
            </a:pPr>
            <a:r>
              <a:rPr lang="en-US" altLang="ja-JP" sz="2000" dirty="0"/>
              <a:t>586 atoms</a:t>
            </a:r>
            <a:r>
              <a:rPr lang="ja-JP" altLang="en-US" sz="2000" dirty="0">
                <a:sym typeface="Wingdings"/>
              </a:rPr>
              <a:t>、</a:t>
            </a:r>
            <a:r>
              <a:rPr lang="en-US" altLang="ja-JP" sz="2000" dirty="0">
                <a:sym typeface="Wingdings"/>
              </a:rPr>
              <a:t>1 step</a:t>
            </a:r>
            <a:r>
              <a:rPr lang="ja-JP" altLang="en-US" sz="2000" dirty="0">
                <a:sym typeface="Wingdings"/>
              </a:rPr>
              <a:t>、</a:t>
            </a:r>
            <a:r>
              <a:rPr lang="en-US" altLang="ja-JP" sz="2000" dirty="0">
                <a:sym typeface="Wingdings"/>
              </a:rPr>
              <a:t>5 </a:t>
            </a:r>
            <a:r>
              <a:rPr lang="en-US" altLang="ja-JP" sz="2000" dirty="0" err="1">
                <a:sym typeface="Wingdings"/>
              </a:rPr>
              <a:t>scf</a:t>
            </a:r>
            <a:endParaRPr lang="en-US" altLang="ja-JP" sz="2000" dirty="0">
              <a:sym typeface="Wingdings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447353" y="3186754"/>
            <a:ext cx="2237748" cy="584776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フラット</a:t>
            </a:r>
            <a:r>
              <a:rPr lang="en-US" altLang="ja-JP" sz="1600" dirty="0"/>
              <a:t>MPI</a:t>
            </a:r>
          </a:p>
          <a:p>
            <a:r>
              <a:rPr lang="en-US" altLang="ja-JP" sz="1600" dirty="0"/>
              <a:t>OMP_NUM_THREADS=1</a:t>
            </a:r>
            <a:endParaRPr kumimoji="1" lang="ja-JP" altLang="en-US" sz="16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785324" y="3186754"/>
            <a:ext cx="2238973" cy="584776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ハイブリッド並列</a:t>
            </a:r>
            <a:endParaRPr lang="en-US" altLang="ja-JP" sz="1600" dirty="0"/>
          </a:p>
          <a:p>
            <a:r>
              <a:rPr lang="en-US" altLang="ja-JP" sz="1600" dirty="0"/>
              <a:t>OMP_NUM_THREADS=8</a:t>
            </a:r>
            <a:endParaRPr kumimoji="1" lang="ja-JP" altLang="en-US" sz="1600" dirty="0"/>
          </a:p>
        </p:txBody>
      </p:sp>
      <p:sp>
        <p:nvSpPr>
          <p:cNvPr id="3" name="右矢印 2"/>
          <p:cNvSpPr/>
          <p:nvPr/>
        </p:nvSpPr>
        <p:spPr>
          <a:xfrm>
            <a:off x="5215467" y="2404533"/>
            <a:ext cx="406400" cy="37253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790563" y="2252133"/>
            <a:ext cx="3233733" cy="646331"/>
          </a:xfrm>
          <a:prstGeom prst="rect">
            <a:avLst/>
          </a:prstGeom>
          <a:noFill/>
          <a:ln w="158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dirty="0"/>
              <a:t>こ</a:t>
            </a:r>
            <a:r>
              <a:rPr kumimoji="1" lang="ja-JP" altLang="en-US" dirty="0"/>
              <a:t>のサイズの計算では、「京」、</a:t>
            </a:r>
            <a:r>
              <a:rPr kumimoji="1" lang="en-US" altLang="ja-JP" dirty="0"/>
              <a:t>HPCI</a:t>
            </a:r>
            <a:r>
              <a:rPr kumimoji="1" lang="ja-JP" altLang="en-US" dirty="0"/>
              <a:t>が必要になってくる。</a:t>
            </a:r>
          </a:p>
        </p:txBody>
      </p:sp>
    </p:spTree>
    <p:extLst>
      <p:ext uri="{BB962C8B-B14F-4D97-AF65-F5344CB8AC3E}">
        <p14:creationId xmlns:p14="http://schemas.microsoft.com/office/powerpoint/2010/main" val="39528642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3019018" y="0"/>
            <a:ext cx="5166784" cy="72759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ja-JP" altLang="en-US" sz="2800" dirty="0"/>
              <a:t>サイズを大きくした計算例（３）</a:t>
            </a:r>
            <a:endParaRPr lang="ja-JP" altLang="en-US" sz="2800" b="1" dirty="0">
              <a:solidFill>
                <a:schemeClr val="tx2"/>
              </a:solidFill>
              <a:latin typeface="+mj-lt"/>
            </a:endParaRPr>
          </a:p>
        </p:txBody>
      </p:sp>
      <p:graphicFrame>
        <p:nvGraphicFramePr>
          <p:cNvPr id="16" name="グラフ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9732910"/>
              </p:ext>
            </p:extLst>
          </p:nvPr>
        </p:nvGraphicFramePr>
        <p:xfrm>
          <a:off x="322775" y="1993042"/>
          <a:ext cx="8242300" cy="447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121014" y="6398683"/>
            <a:ext cx="4133486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lnSpc>
                <a:spcPct val="110000"/>
              </a:lnSpc>
              <a:defRPr sz="1600"/>
            </a:lvl1pPr>
          </a:lstStyle>
          <a:p>
            <a:pPr marL="285750" indent="-285750">
              <a:buFont typeface="Arial"/>
              <a:buChar char="•"/>
            </a:pPr>
            <a:r>
              <a:rPr lang="en-US" altLang="ja-JP" sz="1800" dirty="0">
                <a:latin typeface="ＭＳ Ｐゴシック"/>
              </a:rPr>
              <a:t>MPI processes = </a:t>
            </a:r>
            <a:r>
              <a:rPr lang="en-US" altLang="ja-JP" sz="1800" dirty="0">
                <a:solidFill>
                  <a:srgbClr val="FF0000"/>
                </a:solidFill>
                <a:latin typeface="ＭＳ Ｐゴシック"/>
              </a:rPr>
              <a:t>192</a:t>
            </a:r>
            <a:r>
              <a:rPr lang="ja-JP" altLang="en-US" sz="1800" dirty="0">
                <a:latin typeface="ＭＳ Ｐゴシック"/>
              </a:rPr>
              <a:t> </a:t>
            </a:r>
            <a:r>
              <a:rPr lang="ja-JP" altLang="en-US" sz="1800" dirty="0">
                <a:latin typeface="ＭＳ Ｐゴシック"/>
                <a:sym typeface="Wingdings"/>
              </a:rPr>
              <a:t></a:t>
            </a:r>
            <a:r>
              <a:rPr lang="en-US" altLang="ja-JP" sz="1800" dirty="0">
                <a:latin typeface="ＭＳ Ｐゴシック"/>
                <a:sym typeface="Wingdings"/>
              </a:rPr>
              <a:t> </a:t>
            </a:r>
            <a:r>
              <a:rPr lang="en-US" altLang="ja-JP" sz="1800" dirty="0">
                <a:latin typeface="ＭＳ Ｐゴシック"/>
              </a:rPr>
              <a:t>saturation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431321" y="2837817"/>
            <a:ext cx="2032282" cy="523220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ハイブリッド並列</a:t>
            </a:r>
            <a:endParaRPr lang="en-US" altLang="ja-JP" sz="1400" dirty="0"/>
          </a:p>
          <a:p>
            <a:r>
              <a:rPr lang="en-US" altLang="ja-JP" sz="1400" dirty="0"/>
              <a:t>OMP_NUM_THREADS=8</a:t>
            </a:r>
            <a:endParaRPr kumimoji="1" lang="ja-JP" altLang="en-US" sz="1400" dirty="0"/>
          </a:p>
        </p:txBody>
      </p:sp>
      <p:sp>
        <p:nvSpPr>
          <p:cNvPr id="13" name="正方形/長方形 12"/>
          <p:cNvSpPr/>
          <p:nvPr/>
        </p:nvSpPr>
        <p:spPr>
          <a:xfrm>
            <a:off x="4855494" y="4546584"/>
            <a:ext cx="3608109" cy="149406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8991"/>
              </p:ext>
            </p:extLst>
          </p:nvPr>
        </p:nvGraphicFramePr>
        <p:xfrm>
          <a:off x="3512119" y="946511"/>
          <a:ext cx="5174681" cy="1868424"/>
        </p:xfrm>
        <a:graphic>
          <a:graphicData uri="http://schemas.openxmlformats.org/drawingml/2006/table">
            <a:tbl>
              <a:tblPr/>
              <a:tblGrid>
                <a:gridCol w="2613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1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Target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ja-JP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 </a:t>
                      </a:r>
                      <a:r>
                        <a:rPr lang="en-US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rutile </a:t>
                      </a:r>
                      <a:r>
                        <a:rPr lang="en-US" altLang="ja-JP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TiO</a:t>
                      </a:r>
                      <a:r>
                        <a:rPr lang="en-US" altLang="ja-JP" sz="1400" b="0" i="0" u="none" strike="noStrike" baseline="-25000" dirty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2</a:t>
                      </a:r>
                      <a:r>
                        <a:rPr lang="en-US" altLang="ja-JP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 + </a:t>
                      </a:r>
                      <a:r>
                        <a:rPr lang="en-US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impurity hydrogen</a:t>
                      </a:r>
                      <a:endParaRPr lang="ja-JP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</a:t>
                      </a:r>
                      <a:r>
                        <a:rPr lang="en-US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Size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</a:t>
                      </a:r>
                      <a:r>
                        <a:rPr lang="ja-JP" altLang="ja-JP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ＭＳ Ｐゴシック"/>
                        </a:rPr>
                        <a:t>2</a:t>
                      </a:r>
                      <a:r>
                        <a:rPr lang="en-US" altLang="ja-JP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ＭＳ Ｐゴシック"/>
                        </a:rPr>
                        <a:t>17 </a:t>
                      </a:r>
                      <a:r>
                        <a:rPr lang="en-US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atoms per unit cell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exchange correlation functional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GGA</a:t>
                      </a: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（</a:t>
                      </a: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PBE</a:t>
                      </a: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）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k</a:t>
                      </a:r>
                      <a:r>
                        <a:rPr lang="en-US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point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3 x 3 x 3</a:t>
                      </a: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　（</a:t>
                      </a: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irreducible</a:t>
                      </a: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：</a:t>
                      </a:r>
                      <a:r>
                        <a:rPr lang="en-US" altLang="ja-JP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ＭＳ Ｐゴシック"/>
                        </a:rPr>
                        <a:t>14 </a:t>
                      </a:r>
                      <a:r>
                        <a:rPr lang="en-US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points</a:t>
                      </a: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）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step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</a:t>
                      </a:r>
                      <a:r>
                        <a:rPr lang="en-US" altLang="ja-JP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ＭＳ Ｐゴシック"/>
                        </a:rPr>
                        <a:t>1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</a:t>
                      </a:r>
                      <a:r>
                        <a:rPr lang="en-US" altLang="ja-JP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scf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</a:t>
                      </a:r>
                      <a:r>
                        <a:rPr lang="en-US" altLang="ja-JP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ＭＳ Ｐゴシック"/>
                        </a:rPr>
                        <a:t>3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81EC-3365-A244-BE16-25FE1979F5BC}" type="slidenum">
              <a:rPr kumimoji="1" lang="ja-JP" altLang="en-US" smtClean="0"/>
              <a:t>69</a:t>
            </a:fld>
            <a:endParaRPr kumimoji="1" lang="ja-JP" altLang="en-US"/>
          </a:p>
        </p:txBody>
      </p:sp>
      <p:pic>
        <p:nvPicPr>
          <p:cNvPr id="10" name="図 9" descr="TiO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13282" r="18923" b="9579"/>
          <a:stretch/>
        </p:blipFill>
        <p:spPr>
          <a:xfrm>
            <a:off x="44509" y="314669"/>
            <a:ext cx="3169386" cy="2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31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B261F98-9125-834F-9ED2-6DED4315B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14" y="1235431"/>
            <a:ext cx="4958588" cy="3762629"/>
          </a:xfrm>
          <a:prstGeom prst="rect">
            <a:avLst/>
          </a:prstGeom>
        </p:spPr>
      </p:pic>
      <p:sp>
        <p:nvSpPr>
          <p:cNvPr id="140" name="Shape 140"/>
          <p:cNvSpPr/>
          <p:nvPr/>
        </p:nvSpPr>
        <p:spPr>
          <a:xfrm>
            <a:off x="455414" y="1205508"/>
            <a:ext cx="8233172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5" tIns="35715" rIns="35715" bIns="35715" anchor="ctr"/>
          <a:lstStyle/>
          <a:p>
            <a:pPr marL="0" marR="0" lvl="0" indent="0" algn="l" defTabSz="3214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MS PGothic" panose="020B0600070205080204" pitchFamily="34" charset="-128"/>
                <a:ea typeface="MS PGothic" panose="020B0600070205080204" pitchFamily="34" charset="-128"/>
              </a:rPr>
              <a:t>VirtualBox </a:t>
            </a:r>
            <a:r>
              <a:rPr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からの起動</a:t>
            </a:r>
            <a:endParaRPr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sz="half" idx="1"/>
          </p:nvPr>
        </p:nvSpPr>
        <p:spPr>
          <a:xfrm>
            <a:off x="5543127" y="1348383"/>
            <a:ext cx="3192589" cy="4557568"/>
          </a:xfrm>
          <a:prstGeom prst="rect">
            <a:avLst/>
          </a:prstGeom>
        </p:spPr>
        <p:txBody>
          <a:bodyPr/>
          <a:lstStyle/>
          <a:p>
            <a:pPr marL="297630" indent="-297630">
              <a:buAutoNum type="arabicPeriod"/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「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MateriAppsLive</a:t>
            </a: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…」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を選択</a:t>
            </a:r>
            <a:endParaRPr sz="1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297630" indent="-297630">
              <a:buAutoNum type="arabicPeriod"/>
            </a:pP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起動ボタンを押す</a:t>
            </a:r>
            <a:endParaRPr sz="1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297630" indent="-297630">
              <a:buAutoNum type="arabicPeriod"/>
            </a:pP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ログイン画面がでるまでそのまま待つ</a:t>
            </a:r>
            <a:endParaRPr sz="1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-2769" y="6437394"/>
            <a:ext cx="3992299" cy="287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5" tIns="35715" rIns="35715" bIns="35715" anchor="ctr">
            <a:spAutoFit/>
          </a:bodyPr>
          <a:lstStyle>
            <a:lvl1pPr>
              <a:defRPr sz="1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marL="0" marR="0" lvl="0" indent="0" algn="ctr" defTabSz="41073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ヒラギノ角ゴ ProN W3"/>
                <a:ea typeface="ヒラギノ角ゴ ProN W3"/>
                <a:sym typeface="ヒラギノ角ゴ ProN W3"/>
              </a:rPr>
              <a:t>MateriApps, 2013-2017. All rights reserved.</a:t>
            </a:r>
          </a:p>
        </p:txBody>
      </p:sp>
      <p:pic>
        <p:nvPicPr>
          <p:cNvPr id="144" name="cmsi-logo-green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22206" y="292889"/>
            <a:ext cx="1036826" cy="34291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1" lang="uk-UA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uk-UA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" name="直線コネクタ 11"/>
          <p:cNvCxnSpPr>
            <a:cxnSpLocks/>
          </p:cNvCxnSpPr>
          <p:nvPr/>
        </p:nvCxnSpPr>
        <p:spPr>
          <a:xfrm>
            <a:off x="1698096" y="1594904"/>
            <a:ext cx="3845031" cy="640296"/>
          </a:xfrm>
          <a:prstGeom prst="line">
            <a:avLst/>
          </a:prstGeom>
          <a:noFill/>
          <a:ln w="285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円/楕円 12"/>
          <p:cNvSpPr>
            <a:spLocks noChangeAspect="1"/>
          </p:cNvSpPr>
          <p:nvPr/>
        </p:nvSpPr>
        <p:spPr>
          <a:xfrm>
            <a:off x="940103" y="1681578"/>
            <a:ext cx="252000" cy="252000"/>
          </a:xfrm>
          <a:prstGeom prst="ellipse">
            <a:avLst/>
          </a:prstGeom>
          <a:noFill/>
          <a:ln w="3175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3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ea typeface="+mn-ea"/>
              <a:cs typeface="+mn-cs"/>
              <a:sym typeface="Helvetica Neue Light"/>
            </a:endParaRPr>
          </a:p>
        </p:txBody>
      </p:sp>
      <p:sp>
        <p:nvSpPr>
          <p:cNvPr id="14" name="円/楕円 13"/>
          <p:cNvSpPr>
            <a:spLocks noChangeAspect="1"/>
          </p:cNvSpPr>
          <p:nvPr/>
        </p:nvSpPr>
        <p:spPr>
          <a:xfrm>
            <a:off x="1276767" y="1285578"/>
            <a:ext cx="396000" cy="396000"/>
          </a:xfrm>
          <a:prstGeom prst="ellipse">
            <a:avLst/>
          </a:prstGeom>
          <a:noFill/>
          <a:ln w="3175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3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ea typeface="+mn-ea"/>
              <a:cs typeface="+mn-cs"/>
              <a:sym typeface="Helvetica Neue Light"/>
            </a:endParaRPr>
          </a:p>
        </p:txBody>
      </p:sp>
      <p:cxnSp>
        <p:nvCxnSpPr>
          <p:cNvPr id="15" name="直線コネクタ 14"/>
          <p:cNvCxnSpPr>
            <a:cxnSpLocks/>
          </p:cNvCxnSpPr>
          <p:nvPr/>
        </p:nvCxnSpPr>
        <p:spPr>
          <a:xfrm flipV="1">
            <a:off x="1276767" y="1534160"/>
            <a:ext cx="4266360" cy="290292"/>
          </a:xfrm>
          <a:prstGeom prst="line">
            <a:avLst/>
          </a:prstGeom>
          <a:noFill/>
          <a:ln w="285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75891281"/>
      </p:ext>
    </p:extLst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グラフ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4058944"/>
              </p:ext>
            </p:extLst>
          </p:nvPr>
        </p:nvGraphicFramePr>
        <p:xfrm>
          <a:off x="-120650" y="2251075"/>
          <a:ext cx="9264650" cy="447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テキスト ボックス 10"/>
          <p:cNvSpPr txBox="1"/>
          <p:nvPr/>
        </p:nvSpPr>
        <p:spPr>
          <a:xfrm>
            <a:off x="860712" y="2491492"/>
            <a:ext cx="2032282" cy="523220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ハイブリッド並列</a:t>
            </a:r>
            <a:endParaRPr lang="en-US" altLang="ja-JP" sz="1400" dirty="0"/>
          </a:p>
          <a:p>
            <a:r>
              <a:rPr lang="en-US" altLang="ja-JP" sz="1400" dirty="0"/>
              <a:t>OMP_NUM_THREADS=8</a:t>
            </a:r>
            <a:endParaRPr kumimoji="1" lang="ja-JP" altLang="en-US" sz="1400" dirty="0"/>
          </a:p>
        </p:txBody>
      </p:sp>
      <p:sp>
        <p:nvSpPr>
          <p:cNvPr id="13" name="正方形/長方形 12"/>
          <p:cNvSpPr/>
          <p:nvPr/>
        </p:nvSpPr>
        <p:spPr>
          <a:xfrm>
            <a:off x="7582373" y="4857749"/>
            <a:ext cx="1446853" cy="125995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273792"/>
              </p:ext>
            </p:extLst>
          </p:nvPr>
        </p:nvGraphicFramePr>
        <p:xfrm>
          <a:off x="3083494" y="764182"/>
          <a:ext cx="5174681" cy="1868424"/>
        </p:xfrm>
        <a:graphic>
          <a:graphicData uri="http://schemas.openxmlformats.org/drawingml/2006/table">
            <a:tbl>
              <a:tblPr/>
              <a:tblGrid>
                <a:gridCol w="2613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1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Target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ja-JP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 </a:t>
                      </a:r>
                      <a:r>
                        <a:rPr lang="en-US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rutile </a:t>
                      </a:r>
                      <a:r>
                        <a:rPr lang="en-US" altLang="ja-JP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TiO</a:t>
                      </a:r>
                      <a:r>
                        <a:rPr lang="en-US" altLang="ja-JP" sz="1400" b="0" i="0" u="none" strike="noStrike" baseline="-25000" dirty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2</a:t>
                      </a:r>
                      <a:r>
                        <a:rPr lang="en-US" altLang="ja-JP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 + </a:t>
                      </a:r>
                      <a:r>
                        <a:rPr lang="en-US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impurity hydrogen</a:t>
                      </a:r>
                      <a:endParaRPr lang="ja-JP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</a:t>
                      </a:r>
                      <a:r>
                        <a:rPr lang="en-US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Size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</a:t>
                      </a:r>
                      <a:r>
                        <a:rPr lang="ja-JP" altLang="ja-JP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ＭＳ Ｐゴシック"/>
                        </a:rPr>
                        <a:t>2</a:t>
                      </a:r>
                      <a:r>
                        <a:rPr lang="en-US" altLang="ja-JP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ＭＳ Ｐゴシック"/>
                        </a:rPr>
                        <a:t>17 </a:t>
                      </a:r>
                      <a:r>
                        <a:rPr lang="en-US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atoms per unit cell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exchange correlation functional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GGA</a:t>
                      </a: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（</a:t>
                      </a: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PBE</a:t>
                      </a: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）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k</a:t>
                      </a:r>
                      <a:r>
                        <a:rPr lang="en-US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point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3 x 3 x 3</a:t>
                      </a: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　（</a:t>
                      </a: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irreducible</a:t>
                      </a: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：</a:t>
                      </a:r>
                      <a:r>
                        <a:rPr lang="en-US" altLang="ja-JP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ＭＳ Ｐゴシック"/>
                        </a:rPr>
                        <a:t>14 </a:t>
                      </a:r>
                      <a:r>
                        <a:rPr lang="en-US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points</a:t>
                      </a: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）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step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</a:t>
                      </a:r>
                      <a:r>
                        <a:rPr lang="en-US" altLang="ja-JP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ＭＳ Ｐゴシック"/>
                        </a:rPr>
                        <a:t>1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</a:t>
                      </a:r>
                      <a:r>
                        <a:rPr lang="en-US" altLang="ja-JP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scf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</a:t>
                      </a:r>
                      <a:r>
                        <a:rPr lang="en-US" altLang="ja-JP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ＭＳ Ｐゴシック"/>
                        </a:rPr>
                        <a:t>3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正方形/長方形 9"/>
          <p:cNvSpPr/>
          <p:nvPr/>
        </p:nvSpPr>
        <p:spPr>
          <a:xfrm>
            <a:off x="2137217" y="4591891"/>
            <a:ext cx="1577533" cy="149406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1717" y="721277"/>
            <a:ext cx="2851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u="sng" dirty="0"/>
              <a:t>実行オプション</a:t>
            </a:r>
            <a:endParaRPr lang="en-US" altLang="ja-JP" b="1" u="sng" dirty="0"/>
          </a:p>
          <a:p>
            <a:r>
              <a:rPr lang="en-US" altLang="ja-JP" b="1" dirty="0"/>
              <a:t>−</a:t>
            </a:r>
            <a:r>
              <a:rPr lang="en-US" altLang="ja-JP" b="1" dirty="0" err="1"/>
              <a:t>nk</a:t>
            </a:r>
            <a:r>
              <a:rPr lang="en-US" altLang="ja-JP" b="1" dirty="0"/>
              <a:t> : k-point parallel</a:t>
            </a:r>
          </a:p>
          <a:p>
            <a:r>
              <a:rPr lang="en-US" altLang="ja-JP" b="1" dirty="0"/>
              <a:t>−</a:t>
            </a:r>
            <a:r>
              <a:rPr lang="en-US" altLang="ja-JP" b="1" dirty="0" err="1"/>
              <a:t>nt</a:t>
            </a:r>
            <a:r>
              <a:rPr lang="en-US" altLang="ja-JP" b="1" dirty="0"/>
              <a:t> : FFT parallel</a:t>
            </a:r>
          </a:p>
          <a:p>
            <a:r>
              <a:rPr lang="en-US" altLang="ja-JP" b="1" dirty="0"/>
              <a:t>−</a:t>
            </a:r>
            <a:r>
              <a:rPr lang="en-US" altLang="ja-JP" b="1" dirty="0" err="1"/>
              <a:t>nd</a:t>
            </a:r>
            <a:r>
              <a:rPr lang="en-US" altLang="ja-JP" b="1" dirty="0"/>
              <a:t> : subspace Hamiltonian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81EC-3365-A244-BE16-25FE1979F5BC}" type="slidenum">
              <a:rPr kumimoji="1" lang="ja-JP" altLang="en-US" smtClean="0"/>
              <a:t>70</a:t>
            </a:fld>
            <a:endParaRPr kumimoji="1" lang="ja-JP" altLang="en-US"/>
          </a:p>
        </p:txBody>
      </p:sp>
      <p:cxnSp>
        <p:nvCxnSpPr>
          <p:cNvPr id="5" name="直線矢印コネクタ 4"/>
          <p:cNvCxnSpPr/>
          <p:nvPr/>
        </p:nvCxnSpPr>
        <p:spPr>
          <a:xfrm>
            <a:off x="1896839" y="4140368"/>
            <a:ext cx="478333" cy="3134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7343206" y="2701298"/>
            <a:ext cx="478333" cy="18905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1830862" y="3773501"/>
            <a:ext cx="2070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FF0000"/>
                </a:solidFill>
              </a:rPr>
              <a:t>実行オプション指定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375733" y="2442007"/>
            <a:ext cx="17318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FF0000"/>
                </a:solidFill>
              </a:rPr>
              <a:t>実行オプション</a:t>
            </a:r>
            <a:br>
              <a:rPr kumimoji="1" lang="en-US" altLang="ja-JP" sz="1600" dirty="0">
                <a:solidFill>
                  <a:srgbClr val="FF0000"/>
                </a:solidFill>
              </a:rPr>
            </a:br>
            <a:r>
              <a:rPr kumimoji="1" lang="ja-JP" altLang="en-US" sz="1600" dirty="0">
                <a:solidFill>
                  <a:srgbClr val="FF0000"/>
                </a:solidFill>
              </a:rPr>
              <a:t>指定</a:t>
            </a: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800437" y="11978"/>
            <a:ext cx="7354764" cy="72759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ja-JP" altLang="en-US" sz="2800" dirty="0"/>
              <a:t>サイズを大きくした計算例（４）</a:t>
            </a:r>
            <a:endParaRPr lang="ja-JP" altLang="en-US" sz="28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24007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81EC-3365-A244-BE16-25FE1979F5BC}" type="slidenum">
              <a:rPr kumimoji="1" lang="ja-JP" altLang="en-US" smtClean="0"/>
              <a:t>71</a:t>
            </a:fld>
            <a:endParaRPr kumimoji="1" lang="ja-JP" altLang="en-US"/>
          </a:p>
        </p:txBody>
      </p:sp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822890"/>
              </p:ext>
            </p:extLst>
          </p:nvPr>
        </p:nvGraphicFramePr>
        <p:xfrm>
          <a:off x="3175300" y="840677"/>
          <a:ext cx="5174681" cy="1868424"/>
        </p:xfrm>
        <a:graphic>
          <a:graphicData uri="http://schemas.openxmlformats.org/drawingml/2006/table">
            <a:tbl>
              <a:tblPr/>
              <a:tblGrid>
                <a:gridCol w="2613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1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Target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ja-JP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 </a:t>
                      </a:r>
                      <a:r>
                        <a:rPr lang="en-US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rutile </a:t>
                      </a:r>
                      <a:r>
                        <a:rPr lang="en-US" altLang="ja-JP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TiO</a:t>
                      </a:r>
                      <a:r>
                        <a:rPr lang="en-US" altLang="ja-JP" sz="1400" b="0" i="0" u="none" strike="noStrike" baseline="-25000" dirty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2</a:t>
                      </a:r>
                      <a:r>
                        <a:rPr lang="en-US" altLang="ja-JP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 + </a:t>
                      </a:r>
                      <a:r>
                        <a:rPr lang="en-US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ＭＳ Ｐゴシック"/>
                        </a:rPr>
                        <a:t>impurity hydrogen</a:t>
                      </a:r>
                      <a:endParaRPr lang="ja-JP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</a:t>
                      </a:r>
                      <a:r>
                        <a:rPr lang="en-US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Size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</a:t>
                      </a:r>
                      <a:r>
                        <a:rPr lang="ja-JP" altLang="ja-JP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ＭＳ Ｐゴシック"/>
                        </a:rPr>
                        <a:t>2</a:t>
                      </a:r>
                      <a:r>
                        <a:rPr lang="en-US" altLang="ja-JP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ＭＳ Ｐゴシック"/>
                        </a:rPr>
                        <a:t>17 </a:t>
                      </a:r>
                      <a:r>
                        <a:rPr lang="en-US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atoms per unit cell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exchange correlation functional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GGA</a:t>
                      </a: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（</a:t>
                      </a: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PBE</a:t>
                      </a: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）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k</a:t>
                      </a:r>
                      <a:r>
                        <a:rPr lang="en-US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point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3 x 3 x 3</a:t>
                      </a: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　（</a:t>
                      </a: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irreducible</a:t>
                      </a: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：</a:t>
                      </a:r>
                      <a:r>
                        <a:rPr lang="en-US" altLang="ja-JP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ＭＳ Ｐゴシック"/>
                        </a:rPr>
                        <a:t>14 </a:t>
                      </a:r>
                      <a:r>
                        <a:rPr lang="en-US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points</a:t>
                      </a: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）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step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</a:t>
                      </a:r>
                      <a:r>
                        <a:rPr lang="en-US" altLang="ja-JP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ＭＳ Ｐゴシック"/>
                        </a:rPr>
                        <a:t>1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</a:t>
                      </a:r>
                      <a:r>
                        <a:rPr lang="en-US" altLang="ja-JP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scf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 </a:t>
                      </a:r>
                      <a:r>
                        <a:rPr lang="en-US" altLang="ja-JP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ＭＳ Ｐゴシック"/>
                        </a:rPr>
                        <a:t>3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テキスト ボックス 2"/>
          <p:cNvSpPr txBox="1"/>
          <p:nvPr/>
        </p:nvSpPr>
        <p:spPr>
          <a:xfrm>
            <a:off x="3083494" y="2631513"/>
            <a:ext cx="54929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ja-JP" sz="2000" dirty="0">
                <a:sym typeface="Wingdings"/>
              </a:rPr>
              <a:t></a:t>
            </a:r>
            <a:r>
              <a:rPr lang="ja-JP" altLang="en-US" sz="2000" dirty="0">
                <a:sym typeface="Wingdings"/>
              </a:rPr>
              <a:t> </a:t>
            </a:r>
            <a:r>
              <a:rPr lang="ja-JP" altLang="en-US" sz="2000" u="sng" dirty="0">
                <a:sym typeface="Wingdings"/>
              </a:rPr>
              <a:t>より良い実行</a:t>
            </a:r>
            <a:br>
              <a:rPr lang="en-US" altLang="ja-JP" sz="2000" u="sng" dirty="0">
                <a:sym typeface="Wingdings"/>
              </a:rPr>
            </a:br>
            <a:r>
              <a:rPr lang="ja-JP" altLang="en-US" sz="2000" dirty="0">
                <a:sym typeface="Wingdings"/>
              </a:rPr>
              <a:t>　　ノード数</a:t>
            </a:r>
            <a:r>
              <a:rPr lang="en-US" altLang="ja-JP" sz="2000" dirty="0">
                <a:sym typeface="Wingdings"/>
              </a:rPr>
              <a:t> (= MPI </a:t>
            </a:r>
            <a:r>
              <a:rPr lang="ja-JP" altLang="en-US" sz="2000" dirty="0">
                <a:sym typeface="Wingdings"/>
              </a:rPr>
              <a:t>プロセス数</a:t>
            </a:r>
            <a:r>
              <a:rPr lang="en-US" altLang="ja-JP" sz="2000" dirty="0">
                <a:sym typeface="Wingdings"/>
              </a:rPr>
              <a:t>) : 192</a:t>
            </a:r>
            <a:br>
              <a:rPr lang="en-US" altLang="ja-JP" sz="2000" dirty="0">
                <a:sym typeface="Wingdings"/>
              </a:rPr>
            </a:br>
            <a:r>
              <a:rPr lang="ja-JP" altLang="en-US" sz="2000" dirty="0">
                <a:sym typeface="Wingdings"/>
              </a:rPr>
              <a:t>　　スレッド数</a:t>
            </a:r>
            <a:r>
              <a:rPr lang="en-US" altLang="ja-JP" sz="2000" dirty="0">
                <a:sym typeface="Wingdings"/>
              </a:rPr>
              <a:t> : 8</a:t>
            </a:r>
            <a:br>
              <a:rPr lang="en-US" altLang="ja-JP" sz="2000" dirty="0">
                <a:sym typeface="Wingdings"/>
              </a:rPr>
            </a:br>
            <a:r>
              <a:rPr lang="ja-JP" altLang="en-US" sz="2000" dirty="0">
                <a:sym typeface="Wingdings"/>
              </a:rPr>
              <a:t>　　実行時オプション</a:t>
            </a:r>
            <a:r>
              <a:rPr lang="ja-JP" altLang="ja-JP" sz="2000" dirty="0">
                <a:sym typeface="Wingdings"/>
              </a:rPr>
              <a:t> </a:t>
            </a:r>
            <a:r>
              <a:rPr lang="en-US" altLang="ja-JP" sz="2000" dirty="0">
                <a:sym typeface="Wingdings"/>
              </a:rPr>
              <a:t>:</a:t>
            </a:r>
            <a:r>
              <a:rPr lang="ja-JP" altLang="en-US" sz="2000" dirty="0">
                <a:sym typeface="Wingdings"/>
              </a:rPr>
              <a:t> </a:t>
            </a:r>
            <a:r>
              <a:rPr lang="en-US" altLang="ja-JP" sz="2000" dirty="0">
                <a:sym typeface="Wingdings"/>
              </a:rPr>
              <a:t> (</a:t>
            </a:r>
            <a:r>
              <a:rPr lang="fr-FR" altLang="ja-JP" sz="2000" dirty="0">
                <a:sym typeface="Wingdings"/>
              </a:rPr>
              <a:t>−</a:t>
            </a:r>
            <a:r>
              <a:rPr lang="fr-FR" altLang="ja-JP" sz="2000" dirty="0" err="1">
                <a:sym typeface="Wingdings"/>
              </a:rPr>
              <a:t>nk</a:t>
            </a:r>
            <a:r>
              <a:rPr lang="fr-FR" altLang="ja-JP" sz="2000" dirty="0">
                <a:sym typeface="Wingdings"/>
              </a:rPr>
              <a:t> 8 −nt 8 −</a:t>
            </a:r>
            <a:r>
              <a:rPr lang="fr-FR" altLang="ja-JP" sz="2000" dirty="0" err="1">
                <a:sym typeface="Wingdings"/>
              </a:rPr>
              <a:t>nd</a:t>
            </a:r>
            <a:r>
              <a:rPr lang="fr-FR" altLang="ja-JP" sz="2000" dirty="0">
                <a:sym typeface="Wingdings"/>
              </a:rPr>
              <a:t> </a:t>
            </a:r>
            <a:r>
              <a:rPr lang="ja-JP" altLang="ja-JP" sz="2000" dirty="0">
                <a:sym typeface="Wingdings"/>
              </a:rPr>
              <a:t>1</a:t>
            </a:r>
            <a:r>
              <a:rPr lang="en-US" altLang="ja-JP" sz="2000" dirty="0">
                <a:sym typeface="Wingdings"/>
              </a:rPr>
              <a:t>6</a:t>
            </a:r>
            <a:r>
              <a:rPr lang="fr-FR" altLang="ja-JP" sz="2000" dirty="0">
                <a:sym typeface="Wingdings"/>
              </a:rPr>
              <a:t> )</a:t>
            </a:r>
            <a:br>
              <a:rPr lang="fr-FR" altLang="ja-JP" sz="2000" dirty="0">
                <a:sym typeface="Wingdings"/>
              </a:rPr>
            </a:br>
            <a:br>
              <a:rPr lang="fr-FR" altLang="ja-JP" sz="2000" dirty="0">
                <a:sym typeface="Wingdings"/>
              </a:rPr>
            </a:br>
            <a:r>
              <a:rPr lang="fr-FR" altLang="ja-JP" sz="2000" dirty="0">
                <a:sym typeface="Wingdings"/>
              </a:rPr>
              <a:t></a:t>
            </a:r>
            <a:r>
              <a:rPr lang="ja-JP" altLang="en-US" sz="2000" dirty="0">
                <a:sym typeface="Wingdings"/>
              </a:rPr>
              <a:t>計算規模（セルサイズ、原子数など）</a:t>
            </a:r>
            <a:r>
              <a:rPr lang="ja-JP" altLang="en-US" sz="2000">
                <a:sym typeface="Wingdings"/>
              </a:rPr>
              <a:t>によって、適した</a:t>
            </a:r>
            <a:r>
              <a:rPr lang="ja-JP" altLang="en-US" sz="2000" dirty="0">
                <a:sym typeface="Wingdings"/>
              </a:rPr>
              <a:t>実行方法は変わる。</a:t>
            </a:r>
            <a:endParaRPr lang="en-US" altLang="ja-JP" sz="2000" dirty="0">
              <a:sym typeface="Wingdings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3129396" y="2572010"/>
            <a:ext cx="5220585" cy="1512953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 descr="TiO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13282" r="18923" b="9579"/>
          <a:stretch/>
        </p:blipFill>
        <p:spPr>
          <a:xfrm>
            <a:off x="-1394" y="314669"/>
            <a:ext cx="3169386" cy="2228935"/>
          </a:xfrm>
          <a:prstGeom prst="rect">
            <a:avLst/>
          </a:prstGeom>
        </p:spPr>
      </p:pic>
      <p:sp>
        <p:nvSpPr>
          <p:cNvPr id="21" name="タイトル 1"/>
          <p:cNvSpPr>
            <a:spLocks noGrp="1"/>
          </p:cNvSpPr>
          <p:nvPr>
            <p:ph type="title"/>
          </p:nvPr>
        </p:nvSpPr>
        <p:spPr>
          <a:xfrm>
            <a:off x="3019018" y="0"/>
            <a:ext cx="5166784" cy="72759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ja-JP" altLang="en-US" sz="2800" dirty="0"/>
              <a:t>サイズを大きくした計算例（５）</a:t>
            </a:r>
            <a:endParaRPr lang="ja-JP" altLang="en-US" sz="28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2" name="スライド番号プレースホルダー 8"/>
          <p:cNvSpPr txBox="1">
            <a:spLocks/>
          </p:cNvSpPr>
          <p:nvPr/>
        </p:nvSpPr>
        <p:spPr>
          <a:xfrm>
            <a:off x="4106120" y="52066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4572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2F81EC-3365-A244-BE16-25FE1979F5BC}" type="slidenum">
              <a:rPr lang="ja-JP" altLang="en-US" smtClean="0"/>
              <a:pPr/>
              <a:t>71</a:t>
            </a:fld>
            <a:endParaRPr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128542" y="4974120"/>
            <a:ext cx="3582944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このような調査</a:t>
            </a:r>
            <a:r>
              <a:rPr kumimoji="1" lang="ja-JP" altLang="en-US" sz="2400" dirty="0"/>
              <a:t>は、</a:t>
            </a:r>
            <a:r>
              <a:rPr kumimoji="1" lang="en-US" altLang="ja-JP" sz="2400" dirty="0"/>
              <a:t>RIST</a:t>
            </a:r>
            <a:r>
              <a:rPr kumimoji="1" lang="ja-JP" altLang="en-US" sz="2400" dirty="0"/>
              <a:t>の</a:t>
            </a:r>
            <a:br>
              <a:rPr kumimoji="1" lang="en-US" altLang="ja-JP" sz="2400" dirty="0"/>
            </a:br>
            <a:r>
              <a:rPr kumimoji="1" lang="ja-JP" altLang="en-US" sz="2400" dirty="0"/>
              <a:t>高度化支援へ</a:t>
            </a:r>
          </a:p>
        </p:txBody>
      </p:sp>
      <p:sp>
        <p:nvSpPr>
          <p:cNvPr id="24" name="右矢印 23"/>
          <p:cNvSpPr/>
          <p:nvPr/>
        </p:nvSpPr>
        <p:spPr>
          <a:xfrm>
            <a:off x="3271053" y="5171713"/>
            <a:ext cx="638812" cy="3765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19729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b="1" dirty="0">
                <a:solidFill>
                  <a:schemeClr val="accent1"/>
                </a:solidFill>
              </a:rPr>
              <a:t>付録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82996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D8C6F06C-D04F-464F-8D7E-4071C1834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66" r="46959" b="42825"/>
          <a:stretch/>
        </p:blipFill>
        <p:spPr>
          <a:xfrm>
            <a:off x="4817088" y="1828608"/>
            <a:ext cx="4243608" cy="311091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A56AAC4-01AE-3D43-9DCC-E3EC828CDC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560"/>
          <a:stretch/>
        </p:blipFill>
        <p:spPr>
          <a:xfrm>
            <a:off x="115279" y="1298071"/>
            <a:ext cx="4586009" cy="340487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7899400" cy="705574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仮想マシンから</a:t>
            </a:r>
            <a:r>
              <a:rPr lang="en-US" altLang="ja-JP" sz="3600" dirty="0"/>
              <a:t>USB</a:t>
            </a:r>
            <a:r>
              <a:rPr lang="ja-JP" altLang="en-US" sz="3600" dirty="0"/>
              <a:t>へのアクセス設定（１）</a:t>
            </a:r>
            <a:endParaRPr kumimoji="1" lang="ja-JP" altLang="en-US" sz="36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73</a:t>
            </a:fld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57200" y="819150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（１）</a:t>
            </a:r>
            <a:r>
              <a:rPr lang="en-US" altLang="ja-JP" dirty="0" err="1"/>
              <a:t>VirtualBox</a:t>
            </a:r>
            <a:r>
              <a:rPr lang="en-US" altLang="ja-JP" dirty="0"/>
              <a:t> </a:t>
            </a:r>
            <a:r>
              <a:rPr lang="ja-JP" altLang="en-US" dirty="0"/>
              <a:t>を起動する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119251" y="2037378"/>
            <a:ext cx="2685942" cy="313747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9251" y="2445216"/>
            <a:ext cx="229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ja-JP" dirty="0">
                <a:solidFill>
                  <a:srgbClr val="FF0000"/>
                </a:solidFill>
              </a:rPr>
              <a:t>MateriAppsLive-2.2-amd64 </a:t>
            </a:r>
            <a:r>
              <a:rPr lang="ja-JP" altLang="en-US" dirty="0">
                <a:solidFill>
                  <a:srgbClr val="FF0000"/>
                </a:solidFill>
              </a:rPr>
              <a:t>を選択し、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6304794" y="2041851"/>
            <a:ext cx="2755902" cy="152400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162798" y="1150395"/>
            <a:ext cx="1524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lvl="1"/>
            <a:r>
              <a:rPr lang="ja-JP" altLang="en-US">
                <a:solidFill>
                  <a:srgbClr val="FF0000"/>
                </a:solidFill>
              </a:rPr>
              <a:t>右クリックし、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lvl="1"/>
            <a:r>
              <a:rPr lang="ja-JP" altLang="en-US">
                <a:solidFill>
                  <a:srgbClr val="FF0000"/>
                </a:solidFill>
              </a:rPr>
              <a:t>「</a:t>
            </a:r>
            <a:r>
              <a:rPr lang="ja-JP" altLang="en-US" dirty="0">
                <a:solidFill>
                  <a:srgbClr val="FF0000"/>
                </a:solidFill>
              </a:rPr>
              <a:t>設定」を選択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348283" y="1602310"/>
            <a:ext cx="52493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①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955795" y="2302499"/>
            <a:ext cx="52493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②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F882E09-1FFB-9B48-9804-127123AF229C}"/>
              </a:ext>
            </a:extLst>
          </p:cNvPr>
          <p:cNvSpPr txBox="1"/>
          <p:nvPr/>
        </p:nvSpPr>
        <p:spPr>
          <a:xfrm>
            <a:off x="177463" y="3384066"/>
            <a:ext cx="2569518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</a:rPr>
              <a:t>（注）これ</a:t>
            </a:r>
            <a:r>
              <a:rPr lang="ja-JP" altLang="en-US">
                <a:solidFill>
                  <a:srgbClr val="000000"/>
                </a:solidFill>
              </a:rPr>
              <a:t>は、</a:t>
            </a:r>
            <a:r>
              <a:rPr lang="en-US" altLang="ja-JP" dirty="0">
                <a:solidFill>
                  <a:srgbClr val="FF0000"/>
                </a:solidFill>
              </a:rPr>
              <a:t> </a:t>
            </a:r>
            <a:r>
              <a:rPr lang="en-US" altLang="ja-JP" dirty="0"/>
              <a:t>MateriAppsLive-2.2-amd64</a:t>
            </a:r>
            <a:r>
              <a:rPr lang="en-US" altLang="ja-JP" dirty="0">
                <a:solidFill>
                  <a:srgbClr val="000000"/>
                </a:solidFill>
              </a:rPr>
              <a:t> </a:t>
            </a:r>
            <a:r>
              <a:rPr lang="ja-JP" altLang="en-US" dirty="0">
                <a:solidFill>
                  <a:srgbClr val="000000"/>
                </a:solidFill>
              </a:rPr>
              <a:t>版を用いる場合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1528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8-03-06 18.07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85" y="1511289"/>
            <a:ext cx="7741920" cy="378968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7899400" cy="705574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仮想マシンから</a:t>
            </a:r>
            <a:r>
              <a:rPr lang="en-US" altLang="ja-JP" sz="3600" dirty="0"/>
              <a:t>USB</a:t>
            </a:r>
            <a:r>
              <a:rPr lang="ja-JP" altLang="en-US" sz="3600" dirty="0"/>
              <a:t>へのアクセス設定（２）</a:t>
            </a:r>
            <a:endParaRPr kumimoji="1" lang="ja-JP" altLang="en-US" sz="36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74</a:t>
            </a:fld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57200" y="81915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ja-JP" altLang="en-US" dirty="0"/>
              <a:t>（２）「共有フォルダー」タブを開き、右側の「</a:t>
            </a:r>
            <a:r>
              <a:rPr lang="en-US" altLang="ja-JP" dirty="0"/>
              <a:t>+</a:t>
            </a:r>
            <a:r>
              <a:rPr lang="ja-JP" altLang="en-US" dirty="0"/>
              <a:t>」（新規共有フォルダーを追加します）</a:t>
            </a:r>
            <a:br>
              <a:rPr lang="en-US" altLang="ja-JP" dirty="0"/>
            </a:br>
            <a:r>
              <a:rPr lang="ja-JP" altLang="en-US" dirty="0"/>
              <a:t>　　をクリック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5401733" y="1752600"/>
            <a:ext cx="897467" cy="584200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8119504" y="2743195"/>
            <a:ext cx="379097" cy="241300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189131" y="1352490"/>
            <a:ext cx="52493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①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447802" y="2323976"/>
            <a:ext cx="52493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②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0997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スクリーンショット 2018-03-06 18.07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95" y="1293971"/>
            <a:ext cx="7721600" cy="376936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7899400" cy="705574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仮想マシンから</a:t>
            </a:r>
            <a:r>
              <a:rPr lang="en-US" altLang="ja-JP" sz="3600" dirty="0"/>
              <a:t>USB</a:t>
            </a:r>
            <a:r>
              <a:rPr lang="ja-JP" altLang="en-US" sz="3600" dirty="0"/>
              <a:t>へのアクセス設定（３）</a:t>
            </a:r>
            <a:endParaRPr kumimoji="1" lang="ja-JP" altLang="en-US" sz="36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75</a:t>
            </a:fld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57200" y="81915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ja-JP" altLang="en-US" dirty="0"/>
              <a:t>（３）「フォルダーのパス」の右側の「ｖ」マークをクリックし、「その他」を選択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4423831" y="2679700"/>
            <a:ext cx="1993902" cy="215900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167965" y="2311400"/>
            <a:ext cx="266702" cy="215900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087534" y="1837265"/>
            <a:ext cx="52493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①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892800" y="2946399"/>
            <a:ext cx="52493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②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7279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8-03-06 18.07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04" y="1257571"/>
            <a:ext cx="7731760" cy="377952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7899400" cy="705574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仮想マシンから</a:t>
            </a:r>
            <a:r>
              <a:rPr lang="en-US" altLang="ja-JP" sz="3600" dirty="0"/>
              <a:t>USB</a:t>
            </a:r>
            <a:r>
              <a:rPr lang="ja-JP" altLang="en-US" sz="3600" dirty="0"/>
              <a:t>へのアクセス設定（４）</a:t>
            </a:r>
            <a:endParaRPr kumimoji="1" lang="ja-JP" altLang="en-US" sz="36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76</a:t>
            </a:fld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57200" y="81915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ja-JP" altLang="en-US" dirty="0"/>
              <a:t>（４）</a:t>
            </a:r>
            <a:r>
              <a:rPr lang="en-US" altLang="ja-JP" dirty="0"/>
              <a:t>PC</a:t>
            </a:r>
            <a:r>
              <a:rPr lang="ja-JP" altLang="en-US" dirty="0"/>
              <a:t>内の</a:t>
            </a:r>
            <a:r>
              <a:rPr lang="en-US" altLang="ja-JP" dirty="0"/>
              <a:t>USB</a:t>
            </a:r>
            <a:r>
              <a:rPr lang="ja-JP" altLang="en-US" dirty="0"/>
              <a:t>メモリ（</a:t>
            </a:r>
            <a:r>
              <a:rPr lang="en-US" altLang="ja-JP" dirty="0" err="1"/>
              <a:t>MateriApps</a:t>
            </a:r>
            <a:r>
              <a:rPr lang="ja-JP" altLang="en-US" dirty="0"/>
              <a:t>）を選択し、「自動マウント」をチェックする。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4305297" y="2319875"/>
            <a:ext cx="2044703" cy="215900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288365" y="3183475"/>
            <a:ext cx="1164170" cy="215900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093629" y="1888064"/>
            <a:ext cx="52493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①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712633" y="3016198"/>
            <a:ext cx="52493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②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029198" y="1596528"/>
            <a:ext cx="22987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lvl="1"/>
            <a:r>
              <a:rPr lang="en-US" altLang="ja-JP" dirty="0">
                <a:solidFill>
                  <a:srgbClr val="FF0000"/>
                </a:solidFill>
              </a:rPr>
              <a:t>PC</a:t>
            </a:r>
            <a:r>
              <a:rPr lang="ja-JP" altLang="en-US" dirty="0">
                <a:solidFill>
                  <a:srgbClr val="FF0000"/>
                </a:solidFill>
              </a:rPr>
              <a:t>内の</a:t>
            </a:r>
            <a:r>
              <a:rPr lang="en-US" altLang="ja-JP" dirty="0">
                <a:solidFill>
                  <a:srgbClr val="FF0000"/>
                </a:solidFill>
              </a:rPr>
              <a:t>USB</a:t>
            </a:r>
            <a:r>
              <a:rPr lang="ja-JP" altLang="en-US" dirty="0">
                <a:solidFill>
                  <a:srgbClr val="FF0000"/>
                </a:solidFill>
              </a:rPr>
              <a:t>メモリ（</a:t>
            </a:r>
            <a:r>
              <a:rPr lang="en-US" altLang="ja-JP" dirty="0" err="1">
                <a:solidFill>
                  <a:srgbClr val="FF0000"/>
                </a:solidFill>
              </a:rPr>
              <a:t>MateriApps</a:t>
            </a:r>
            <a:r>
              <a:rPr lang="ja-JP" altLang="en-US" dirty="0">
                <a:solidFill>
                  <a:srgbClr val="FF0000"/>
                </a:solidFill>
              </a:rPr>
              <a:t>）を選択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5621870" y="3551775"/>
            <a:ext cx="745063" cy="215900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028267" y="3083933"/>
            <a:ext cx="52493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③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53200" y="2535775"/>
            <a:ext cx="215053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00FF"/>
                </a:solidFill>
              </a:rPr>
              <a:t>フォルダ名</a:t>
            </a:r>
            <a:endParaRPr lang="en-US" altLang="ja-JP" b="1" dirty="0">
              <a:solidFill>
                <a:srgbClr val="0000FF"/>
              </a:solidFill>
            </a:endParaRPr>
          </a:p>
          <a:p>
            <a:r>
              <a:rPr lang="en-US" altLang="ja-JP" b="1" dirty="0">
                <a:solidFill>
                  <a:srgbClr val="0000FF"/>
                </a:solidFill>
              </a:rPr>
              <a:t>Windows</a:t>
            </a:r>
            <a:r>
              <a:rPr lang="ja-JP" altLang="en-US" b="1" dirty="0">
                <a:solidFill>
                  <a:srgbClr val="0000FF"/>
                </a:solidFill>
              </a:rPr>
              <a:t>：</a:t>
            </a:r>
            <a:r>
              <a:rPr lang="en-US" altLang="ja-JP" b="1" dirty="0">
                <a:solidFill>
                  <a:srgbClr val="0000FF"/>
                </a:solidFill>
              </a:rPr>
              <a:t> </a:t>
            </a:r>
            <a:r>
              <a:rPr kumimoji="1" lang="en-US" altLang="ja-JP" b="1" dirty="0">
                <a:solidFill>
                  <a:srgbClr val="0000FF"/>
                </a:solidFill>
              </a:rPr>
              <a:t>D_DRIVE</a:t>
            </a:r>
            <a:br>
              <a:rPr kumimoji="1" lang="en-US" altLang="ja-JP" b="1" dirty="0">
                <a:solidFill>
                  <a:srgbClr val="0000FF"/>
                </a:solidFill>
              </a:rPr>
            </a:br>
            <a:r>
              <a:rPr kumimoji="1" lang="en-US" altLang="ja-JP" b="1" dirty="0">
                <a:solidFill>
                  <a:srgbClr val="0000FF"/>
                </a:solidFill>
              </a:rPr>
              <a:t>-&gt; </a:t>
            </a:r>
            <a:r>
              <a:rPr kumimoji="1" lang="en-US" altLang="ja-JP" b="1" dirty="0" err="1">
                <a:solidFill>
                  <a:srgbClr val="0000FF"/>
                </a:solidFill>
              </a:rPr>
              <a:t>MateriApps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4271431" y="2671242"/>
            <a:ext cx="876303" cy="215900"/>
          </a:xfrm>
          <a:prstGeom prst="rect">
            <a:avLst/>
          </a:prstGeom>
          <a:noFill/>
          <a:ln w="158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F882E09-1FFB-9B48-9804-127123AF229C}"/>
              </a:ext>
            </a:extLst>
          </p:cNvPr>
          <p:cNvSpPr txBox="1"/>
          <p:nvPr/>
        </p:nvSpPr>
        <p:spPr>
          <a:xfrm>
            <a:off x="876403" y="5336812"/>
            <a:ext cx="2352315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</a:rPr>
              <a:t>（注）これは、</a:t>
            </a:r>
            <a:r>
              <a:rPr lang="en-US" altLang="ja-JP" dirty="0">
                <a:solidFill>
                  <a:srgbClr val="000000"/>
                </a:solidFill>
              </a:rPr>
              <a:t>USB</a:t>
            </a:r>
            <a:r>
              <a:rPr lang="ja-JP" altLang="en-US" dirty="0">
                <a:solidFill>
                  <a:srgbClr val="000000"/>
                </a:solidFill>
              </a:rPr>
              <a:t>メモリのボリュームラベルが</a:t>
            </a:r>
            <a:r>
              <a:rPr lang="en-US" altLang="ja-JP" dirty="0" err="1">
                <a:solidFill>
                  <a:srgbClr val="000000"/>
                </a:solidFill>
              </a:rPr>
              <a:t>MateriApps</a:t>
            </a:r>
            <a:r>
              <a:rPr lang="ja-JP" altLang="en-US" dirty="0">
                <a:solidFill>
                  <a:srgbClr val="000000"/>
                </a:solidFill>
              </a:rPr>
              <a:t>の場合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4395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スクリーンショット 2018-03-06 18.08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74" y="1242916"/>
            <a:ext cx="7731760" cy="377952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726"/>
            <a:ext cx="7899400" cy="705574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仮想マシンから</a:t>
            </a:r>
            <a:r>
              <a:rPr lang="en-US" altLang="ja-JP" sz="3600" dirty="0"/>
              <a:t>USB</a:t>
            </a:r>
            <a:r>
              <a:rPr lang="ja-JP" altLang="en-US" sz="3600" dirty="0"/>
              <a:t>へのアクセス設定（５）</a:t>
            </a:r>
            <a:endParaRPr kumimoji="1" lang="ja-JP" altLang="en-US" sz="36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F1CC8-78FC-444A-A46F-F0C924EEE8AE}" type="slidenum">
              <a:rPr kumimoji="1" lang="ja-JP" altLang="en-US" smtClean="0"/>
              <a:pPr/>
              <a:t>77</a:t>
            </a:fld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57200" y="81915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ja-JP" altLang="en-US" dirty="0"/>
              <a:t>（５）設定を確認し、「</a:t>
            </a:r>
            <a:r>
              <a:rPr lang="en-US" altLang="ja-JP" dirty="0"/>
              <a:t>OK</a:t>
            </a:r>
            <a:r>
              <a:rPr lang="ja-JP" altLang="en-US" dirty="0"/>
              <a:t>」ボタンを押す。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938107" y="2800297"/>
            <a:ext cx="7257626" cy="283635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082042" y="3131588"/>
            <a:ext cx="52493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①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933266" y="4237462"/>
            <a:ext cx="52493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②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557875" y="3166074"/>
            <a:ext cx="762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lvl="1"/>
            <a:r>
              <a:rPr lang="ja-JP" altLang="en-US" dirty="0">
                <a:solidFill>
                  <a:srgbClr val="FF0000"/>
                </a:solidFill>
              </a:rPr>
              <a:t>確認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7823201" y="4703240"/>
            <a:ext cx="745063" cy="215900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57200" y="5425017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ja-JP" altLang="en-US" dirty="0"/>
              <a:t>（６）仮想マシンを起動すると、（４）で選択したフォルダが、</a:t>
            </a:r>
            <a:r>
              <a:rPr lang="en-US" altLang="ja-JP" dirty="0">
                <a:solidFill>
                  <a:srgbClr val="0000FF"/>
                </a:solidFill>
              </a:rPr>
              <a:t>/media/</a:t>
            </a:r>
            <a:r>
              <a:rPr lang="en-US" altLang="ja-JP" dirty="0" err="1">
                <a:solidFill>
                  <a:srgbClr val="0000FF"/>
                </a:solidFill>
              </a:rPr>
              <a:t>sf_MateriApps</a:t>
            </a:r>
            <a:r>
              <a:rPr lang="en-US" altLang="ja-JP" dirty="0">
                <a:solidFill>
                  <a:srgbClr val="0000FF"/>
                </a:solidFill>
              </a:rPr>
              <a:t>/</a:t>
            </a:r>
          </a:p>
          <a:p>
            <a:pPr marL="0" lvl="1"/>
            <a:r>
              <a:rPr lang="ja-JP" altLang="en-US" dirty="0"/>
              <a:t>の下に見える</a:t>
            </a:r>
          </a:p>
        </p:txBody>
      </p:sp>
    </p:spTree>
    <p:extLst>
      <p:ext uri="{BB962C8B-B14F-4D97-AF65-F5344CB8AC3E}">
        <p14:creationId xmlns:p14="http://schemas.microsoft.com/office/powerpoint/2010/main" val="3288724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455414" y="1205508"/>
            <a:ext cx="8233172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5" tIns="35715" rIns="35715" bIns="35715" anchor="ctr"/>
          <a:lstStyle/>
          <a:p>
            <a:pPr marL="0" marR="0" lvl="0" indent="0" algn="l" defTabSz="3214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MateriApps LIVE! へのログイン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703"/>
              </a:spcBef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しばらすると</a:t>
            </a:r>
            <a:r>
              <a:rPr lang="ja-JP" altLang="en-US" sz="18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下の</a:t>
            </a:r>
            <a:r>
              <a:rPr lang="ja-JP" altLang="en-US" sz="180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画面のような</a:t>
            </a:r>
            <a:r>
              <a:rPr sz="1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ログイン画面が表示される</a:t>
            </a:r>
            <a:endParaRPr sz="1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>
              <a:spcBef>
                <a:spcPts val="703"/>
              </a:spcBef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下記の情報を使ってログイン</a:t>
            </a:r>
          </a:p>
          <a:p>
            <a:pPr lvl="1">
              <a:spcBef>
                <a:spcPts val="703"/>
              </a:spcBef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ユーザ名(login): </a:t>
            </a:r>
            <a:r>
              <a:rPr sz="1800" i="1" dirty="0">
                <a:solidFill>
                  <a:srgbClr val="FF26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user</a:t>
            </a:r>
          </a:p>
          <a:p>
            <a:pPr lvl="1">
              <a:spcBef>
                <a:spcPts val="703"/>
              </a:spcBef>
            </a:pPr>
            <a:r>
              <a:rPr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パスワード(password): </a:t>
            </a:r>
            <a:r>
              <a:rPr sz="1800" i="1" dirty="0">
                <a:solidFill>
                  <a:srgbClr val="FF26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live</a:t>
            </a:r>
            <a:endParaRPr sz="1800" dirty="0">
              <a:solidFill>
                <a:srgbClr val="FF26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-2769" y="6437394"/>
            <a:ext cx="3992299" cy="287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5" tIns="35715" rIns="35715" bIns="35715" anchor="ctr">
            <a:spAutoFit/>
          </a:bodyPr>
          <a:lstStyle>
            <a:lvl1pPr>
              <a:defRPr sz="1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marL="0" marR="0" lvl="0" indent="0" algn="ctr" defTabSz="41073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ヒラギノ角ゴ ProN W3"/>
                <a:ea typeface="ヒラギノ角ゴ ProN W3"/>
                <a:sym typeface="ヒラギノ角ゴ ProN W3"/>
              </a:rPr>
              <a:t>MateriApps, 2013-2017. All rights reserved.</a:t>
            </a:r>
          </a:p>
        </p:txBody>
      </p:sp>
      <p:pic>
        <p:nvPicPr>
          <p:cNvPr id="156" name="cmsi-logo-gree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2206" y="292889"/>
            <a:ext cx="1036826" cy="34291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1" lang="uk-UA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uk-UA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650240" y="2094899"/>
            <a:ext cx="2899114" cy="647859"/>
          </a:xfrm>
          <a:prstGeom prst="rect">
            <a:avLst/>
          </a:prstGeom>
          <a:noFill/>
          <a:ln w="25400" cap="flat">
            <a:solidFill>
              <a:srgbClr val="0000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3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ea typeface="+mn-ea"/>
              <a:cs typeface="+mn-cs"/>
              <a:sym typeface="Helvetica Neue Light"/>
            </a:endParaRPr>
          </a:p>
        </p:txBody>
      </p:sp>
      <p:pic>
        <p:nvPicPr>
          <p:cNvPr id="11" name="図 10" descr="スクリーンショット 2018-11-21 4.19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392" y="1780381"/>
            <a:ext cx="5201920" cy="3870960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6566206" y="3724971"/>
            <a:ext cx="464514" cy="218989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3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189472322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 2018-11-21 4.51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396778"/>
            <a:ext cx="4932172" cy="3894582"/>
          </a:xfrm>
          <a:prstGeom prst="rect">
            <a:avLst/>
          </a:prstGeom>
        </p:spPr>
      </p:pic>
      <p:sp>
        <p:nvSpPr>
          <p:cNvPr id="152" name="Shape 152"/>
          <p:cNvSpPr/>
          <p:nvPr/>
        </p:nvSpPr>
        <p:spPr>
          <a:xfrm>
            <a:off x="455414" y="1205508"/>
            <a:ext cx="8233172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5" tIns="35715" rIns="35715" bIns="35715" anchor="ctr"/>
          <a:lstStyle/>
          <a:p>
            <a:pPr marL="0" marR="0" lvl="0" indent="0" algn="l" defTabSz="3214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アプリケーションの起動</a:t>
            </a:r>
            <a:endParaRPr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703"/>
              </a:spcBef>
              <a:defRPr>
                <a:solidFill>
                  <a:srgbClr val="FF2600"/>
                </a:solidFill>
              </a:defRPr>
            </a:pPr>
            <a:r>
              <a:rPr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スタートメニュー</a:t>
            </a:r>
          </a:p>
        </p:txBody>
      </p:sp>
      <p:sp>
        <p:nvSpPr>
          <p:cNvPr id="155" name="Shape 155"/>
          <p:cNvSpPr/>
          <p:nvPr/>
        </p:nvSpPr>
        <p:spPr>
          <a:xfrm>
            <a:off x="-2769" y="6437394"/>
            <a:ext cx="3992299" cy="287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5" tIns="35715" rIns="35715" bIns="35715" anchor="ctr">
            <a:spAutoFit/>
          </a:bodyPr>
          <a:lstStyle>
            <a:lvl1pPr>
              <a:defRPr sz="1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marL="0" marR="0" lvl="0" indent="0" algn="ctr" defTabSz="41073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ヒラギノ角ゴ ProN W3"/>
                <a:ea typeface="ヒラギノ角ゴ ProN W3"/>
                <a:sym typeface="ヒラギノ角ゴ ProN W3"/>
              </a:rPr>
              <a:t>MateriApps, 2013-2017. All rights reserved.</a:t>
            </a:r>
          </a:p>
        </p:txBody>
      </p:sp>
      <p:pic>
        <p:nvPicPr>
          <p:cNvPr id="156" name="cmsi-logo-green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2206" y="292889"/>
            <a:ext cx="1036826" cy="34291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1" lang="uk-UA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uk-UA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円/楕円 5"/>
          <p:cNvSpPr>
            <a:spLocks noChangeAspect="1"/>
          </p:cNvSpPr>
          <p:nvPr/>
        </p:nvSpPr>
        <p:spPr>
          <a:xfrm>
            <a:off x="3010874" y="5039360"/>
            <a:ext cx="216000" cy="216000"/>
          </a:xfrm>
          <a:prstGeom prst="ellipse">
            <a:avLst/>
          </a:prstGeom>
          <a:noFill/>
          <a:ln w="3175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3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ea typeface="+mn-ea"/>
              <a:cs typeface="+mn-cs"/>
              <a:sym typeface="Helvetica Neue Light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>
            <a:off x="1513840" y="1696720"/>
            <a:ext cx="1497034" cy="3352800"/>
          </a:xfrm>
          <a:prstGeom prst="line">
            <a:avLst/>
          </a:prstGeom>
          <a:noFill/>
          <a:ln w="285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正方形/長方形 13"/>
          <p:cNvSpPr/>
          <p:nvPr/>
        </p:nvSpPr>
        <p:spPr>
          <a:xfrm>
            <a:off x="3048001" y="3855220"/>
            <a:ext cx="782320" cy="1194300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3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280894425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BCBCB"/>
        </a:solid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7068</TotalTime>
  <Words>7618</Words>
  <Application>Microsoft Macintosh PowerPoint</Application>
  <PresentationFormat>画面に合わせる (4:3)</PresentationFormat>
  <Paragraphs>803</Paragraphs>
  <Slides>77</Slides>
  <Notes>30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14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77</vt:i4>
      </vt:variant>
    </vt:vector>
  </HeadingPairs>
  <TitlesOfParts>
    <vt:vector size="93" baseType="lpstr">
      <vt:lpstr>MS PGothic</vt:lpstr>
      <vt:lpstr>MS PGothic</vt:lpstr>
      <vt:lpstr>ＭＳ 明朝</vt:lpstr>
      <vt:lpstr>ヒラギノ角ゴ Pro W3</vt:lpstr>
      <vt:lpstr>ヒラギノ角ゴ ProN W3</vt:lpstr>
      <vt:lpstr>Arial</vt:lpstr>
      <vt:lpstr>Calibri</vt:lpstr>
      <vt:lpstr>Courier</vt:lpstr>
      <vt:lpstr>Gill Sans</vt:lpstr>
      <vt:lpstr>Helvetica</vt:lpstr>
      <vt:lpstr>Helvetica Neue</vt:lpstr>
      <vt:lpstr>Helvetica Neue Light</vt:lpstr>
      <vt:lpstr>Lucida Grande</vt:lpstr>
      <vt:lpstr>Wingdings</vt:lpstr>
      <vt:lpstr>ホワイト</vt:lpstr>
      <vt:lpstr>White</vt:lpstr>
      <vt:lpstr>￼第2回Quantum ESPRESSO入門講習会</vt:lpstr>
      <vt:lpstr>Outline</vt:lpstr>
      <vt:lpstr>MateriApps LIVE! とは？</vt:lpstr>
      <vt:lpstr>必要なファイルの準備</vt:lpstr>
      <vt:lpstr>VirtualBox からの起動方法</vt:lpstr>
      <vt:lpstr>VirtualBox の設定</vt:lpstr>
      <vt:lpstr>VirtualBox からの起動</vt:lpstr>
      <vt:lpstr>MateriApps LIVE! へのログイン</vt:lpstr>
      <vt:lpstr>アプリケーションの起動</vt:lpstr>
      <vt:lpstr>ターミナルの起動</vt:lpstr>
      <vt:lpstr>MateriApps LIVE! の終了</vt:lpstr>
      <vt:lpstr>日本語キーボード、コピー&amp;ペースト</vt:lpstr>
      <vt:lpstr>Quantum ESPRESSOについて（１）</vt:lpstr>
      <vt:lpstr>Quantum ESPRESSOについて（２）</vt:lpstr>
      <vt:lpstr>Quantum ESPRESSOについて（３）</vt:lpstr>
      <vt:lpstr>第一原理的電子状態計算</vt:lpstr>
      <vt:lpstr>第一原理計算の意義 </vt:lpstr>
      <vt:lpstr>Kohn-Sham方程式</vt:lpstr>
      <vt:lpstr>交換相関汎関数Excの近似</vt:lpstr>
      <vt:lpstr>局所密度近似：実験との対応</vt:lpstr>
      <vt:lpstr>密度汎関数法の特徴</vt:lpstr>
      <vt:lpstr>Hamiltonianの関数形</vt:lpstr>
      <vt:lpstr>対応の一つ: 擬ポテンシャル法</vt:lpstr>
      <vt:lpstr>平面波基底による計算</vt:lpstr>
      <vt:lpstr>平面波基底の良い点</vt:lpstr>
      <vt:lpstr>擬ポテンシャルについて</vt:lpstr>
      <vt:lpstr>使う交換相関汎関数Excを決める</vt:lpstr>
      <vt:lpstr>ハンズオン実行準備</vt:lpstr>
      <vt:lpstr>PWのexampleの実行テスト（１）</vt:lpstr>
      <vt:lpstr>PWのexampleの実行テスト（２）</vt:lpstr>
      <vt:lpstr>PW/examples/example01（１）</vt:lpstr>
      <vt:lpstr>PW/examples/example01（２）</vt:lpstr>
      <vt:lpstr>入力パラメータについて（１）</vt:lpstr>
      <vt:lpstr>入力パラメータについて（２）</vt:lpstr>
      <vt:lpstr>入力パラメータについて（３）</vt:lpstr>
      <vt:lpstr>PWのexampleの実行（１）</vt:lpstr>
      <vt:lpstr>PWのexampleの実行（２）</vt:lpstr>
      <vt:lpstr>PWのexampleの実行（３）</vt:lpstr>
      <vt:lpstr>PWのexampleの実行（４）</vt:lpstr>
      <vt:lpstr>PWのexampleの実行（５）</vt:lpstr>
      <vt:lpstr>PWのexampleの実行（６）</vt:lpstr>
      <vt:lpstr>PWのexampleの実行（７）</vt:lpstr>
      <vt:lpstr>PWのexampleの実行（８）</vt:lpstr>
      <vt:lpstr>PWのexampleの実行（９）</vt:lpstr>
      <vt:lpstr>PWのexampleの実行（１０）</vt:lpstr>
      <vt:lpstr>PWのexampleの実行（１１）</vt:lpstr>
      <vt:lpstr>PWのexampleの実行（１２）</vt:lpstr>
      <vt:lpstr>PWのexampleの実行（１３）</vt:lpstr>
      <vt:lpstr>PWのexampleの実行（１４）</vt:lpstr>
      <vt:lpstr>PWのexampleの実行（１５）</vt:lpstr>
      <vt:lpstr>PWのexampleの実行（１６）</vt:lpstr>
      <vt:lpstr>PWのexampleの実行（１７）</vt:lpstr>
      <vt:lpstr>PWのexampleについて</vt:lpstr>
      <vt:lpstr>CPVのexampleの実行テスト</vt:lpstr>
      <vt:lpstr>CPV/examples/example01（１）</vt:lpstr>
      <vt:lpstr>CPV/examples/example01（２）</vt:lpstr>
      <vt:lpstr>CPVについて</vt:lpstr>
      <vt:lpstr>PHononのexampleの実行テスト</vt:lpstr>
      <vt:lpstr>PHonon/examples/example01</vt:lpstr>
      <vt:lpstr>PHononのexampleの実行（１）</vt:lpstr>
      <vt:lpstr>PHononのexampleの実行（２）</vt:lpstr>
      <vt:lpstr>PHononのexampleの実行（３）</vt:lpstr>
      <vt:lpstr>PHononのexampleの実行（４）</vt:lpstr>
      <vt:lpstr>PHononのexampleの実行（５）</vt:lpstr>
      <vt:lpstr>PHononのexampleの実行（６）</vt:lpstr>
      <vt:lpstr>PHononのexampleの実行（７）</vt:lpstr>
      <vt:lpstr>サイズを大きくした計算例（１）</vt:lpstr>
      <vt:lpstr>サイズを大きくした計算例（２）</vt:lpstr>
      <vt:lpstr>サイズを大きくした計算例（３）</vt:lpstr>
      <vt:lpstr>サイズを大きくした計算例（４）</vt:lpstr>
      <vt:lpstr>サイズを大きくした計算例（５）</vt:lpstr>
      <vt:lpstr>付録</vt:lpstr>
      <vt:lpstr>仮想マシンからUSBへのアクセス設定（１）</vt:lpstr>
      <vt:lpstr>仮想マシンからUSBへのアクセス設定（２）</vt:lpstr>
      <vt:lpstr>仮想マシンからUSBへのアクセス設定（３）</vt:lpstr>
      <vt:lpstr>仮想マシンからUSBへのアクセス設定（４）</vt:lpstr>
      <vt:lpstr>仮想マシンからUSBへのアクセス設定（５）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￼xTAPPチュートリアル 第３回CMSI神戸ハンズオン</dc:title>
  <dc:creator>Yoshizawa Kanako</dc:creator>
  <cp:lastModifiedBy>吉澤香奈子</cp:lastModifiedBy>
  <cp:revision>2066</cp:revision>
  <cp:lastPrinted>2019-03-27T23:14:21Z</cp:lastPrinted>
  <dcterms:created xsi:type="dcterms:W3CDTF">2013-04-14T09:50:19Z</dcterms:created>
  <dcterms:modified xsi:type="dcterms:W3CDTF">2020-04-10T09:32:04Z</dcterms:modified>
</cp:coreProperties>
</file>